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68" r:id="rId4"/>
    <p:sldId id="269" r:id="rId5"/>
    <p:sldId id="270" r:id="rId6"/>
    <p:sldId id="945" r:id="rId7"/>
    <p:sldId id="259" r:id="rId8"/>
    <p:sldId id="260" r:id="rId9"/>
    <p:sldId id="927" r:id="rId10"/>
    <p:sldId id="931" r:id="rId11"/>
    <p:sldId id="930" r:id="rId12"/>
    <p:sldId id="946" r:id="rId13"/>
    <p:sldId id="947" r:id="rId14"/>
    <p:sldId id="944" r:id="rId15"/>
    <p:sldId id="548" r:id="rId16"/>
    <p:sldId id="549" r:id="rId17"/>
    <p:sldId id="950" r:id="rId18"/>
    <p:sldId id="948" r:id="rId19"/>
    <p:sldId id="262" r:id="rId20"/>
    <p:sldId id="94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C0D366-D978-4464-9C55-23070B141644}" v="94" dt="2019-04-29T05:28:19.4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28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Azmoun" userId="4e649b41cc892c0b" providerId="LiveId" clId="{0BC0D366-D978-4464-9C55-23070B141644}"/>
    <pc:docChg chg="undo custSel addSld modSld modMainMaster">
      <pc:chgData name="Bob Azmoun" userId="4e649b41cc892c0b" providerId="LiveId" clId="{0BC0D366-D978-4464-9C55-23070B141644}" dt="2019-04-29T05:28:54.115" v="1509" actId="20577"/>
      <pc:docMkLst>
        <pc:docMk/>
      </pc:docMkLst>
      <pc:sldChg chg="addSp delSp modSp">
        <pc:chgData name="Bob Azmoun" userId="4e649b41cc892c0b" providerId="LiveId" clId="{0BC0D366-D978-4464-9C55-23070B141644}" dt="2019-04-29T05:28:54.115" v="1509" actId="20577"/>
        <pc:sldMkLst>
          <pc:docMk/>
          <pc:sldMk cId="1327109475" sldId="256"/>
        </pc:sldMkLst>
        <pc:spChg chg="add mod">
          <ac:chgData name="Bob Azmoun" userId="4e649b41cc892c0b" providerId="LiveId" clId="{0BC0D366-D978-4464-9C55-23070B141644}" dt="2019-04-29T05:28:54.115" v="1509" actId="20577"/>
          <ac:spMkLst>
            <pc:docMk/>
            <pc:sldMk cId="1327109475" sldId="256"/>
            <ac:spMk id="2" creationId="{848DDFE2-146E-4F1D-9FF9-F7AA1C5272F0}"/>
          </ac:spMkLst>
        </pc:spChg>
        <pc:spChg chg="mod">
          <ac:chgData name="Bob Azmoun" userId="4e649b41cc892c0b" providerId="LiveId" clId="{0BC0D366-D978-4464-9C55-23070B141644}" dt="2019-04-29T04:24:40.875" v="895" actId="1076"/>
          <ac:spMkLst>
            <pc:docMk/>
            <pc:sldMk cId="1327109475" sldId="256"/>
            <ac:spMk id="4" creationId="{516E9C36-1ABF-45E9-AE39-DE3889B3B3D5}"/>
          </ac:spMkLst>
        </pc:spChg>
        <pc:spChg chg="mod">
          <ac:chgData name="Bob Azmoun" userId="4e649b41cc892c0b" providerId="LiveId" clId="{0BC0D366-D978-4464-9C55-23070B141644}" dt="2019-04-29T04:24:44.079" v="896" actId="1076"/>
          <ac:spMkLst>
            <pc:docMk/>
            <pc:sldMk cId="1327109475" sldId="256"/>
            <ac:spMk id="5" creationId="{B457D648-2543-4215-B55E-8A2AEE28C0A2}"/>
          </ac:spMkLst>
        </pc:spChg>
        <pc:spChg chg="add del mod">
          <ac:chgData name="Bob Azmoun" userId="4e649b41cc892c0b" providerId="LiveId" clId="{0BC0D366-D978-4464-9C55-23070B141644}" dt="2019-04-29T03:42:05.938" v="267"/>
          <ac:spMkLst>
            <pc:docMk/>
            <pc:sldMk cId="1327109475" sldId="256"/>
            <ac:spMk id="6" creationId="{9358594A-231F-4B89-85E5-30F577577608}"/>
          </ac:spMkLst>
        </pc:spChg>
        <pc:picChg chg="add mod">
          <ac:chgData name="Bob Azmoun" userId="4e649b41cc892c0b" providerId="LiveId" clId="{0BC0D366-D978-4464-9C55-23070B141644}" dt="2019-04-29T04:24:48.623" v="897" actId="1076"/>
          <ac:picMkLst>
            <pc:docMk/>
            <pc:sldMk cId="1327109475" sldId="256"/>
            <ac:picMk id="7" creationId="{44BA9111-CE49-4BEC-879E-58B8788CF32F}"/>
          </ac:picMkLst>
        </pc:picChg>
      </pc:sldChg>
      <pc:sldChg chg="addSp delSp modSp">
        <pc:chgData name="Bob Azmoun" userId="4e649b41cc892c0b" providerId="LiveId" clId="{0BC0D366-D978-4464-9C55-23070B141644}" dt="2019-04-29T05:04:33.046" v="1465" actId="1035"/>
        <pc:sldMkLst>
          <pc:docMk/>
          <pc:sldMk cId="3061904333" sldId="257"/>
        </pc:sldMkLst>
        <pc:spChg chg="mod">
          <ac:chgData name="Bob Azmoun" userId="4e649b41cc892c0b" providerId="LiveId" clId="{0BC0D366-D978-4464-9C55-23070B141644}" dt="2019-04-29T03:34:00.092" v="24" actId="947"/>
          <ac:spMkLst>
            <pc:docMk/>
            <pc:sldMk cId="3061904333" sldId="257"/>
            <ac:spMk id="4" creationId="{3CB8C777-0EF6-4A80-A3DB-1CCD86D8F27C}"/>
          </ac:spMkLst>
        </pc:spChg>
        <pc:spChg chg="add mod">
          <ac:chgData name="Bob Azmoun" userId="4e649b41cc892c0b" providerId="LiveId" clId="{0BC0D366-D978-4464-9C55-23070B141644}" dt="2019-04-29T04:30:59.550" v="992" actId="20577"/>
          <ac:spMkLst>
            <pc:docMk/>
            <pc:sldMk cId="3061904333" sldId="257"/>
            <ac:spMk id="5" creationId="{DFB71850-9CD1-412E-B516-451002A016FB}"/>
          </ac:spMkLst>
        </pc:spChg>
        <pc:picChg chg="add mod">
          <ac:chgData name="Bob Azmoun" userId="4e649b41cc892c0b" providerId="LiveId" clId="{0BC0D366-D978-4464-9C55-23070B141644}" dt="2019-04-29T05:04:17.666" v="1457" actId="465"/>
          <ac:picMkLst>
            <pc:docMk/>
            <pc:sldMk cId="3061904333" sldId="257"/>
            <ac:picMk id="6" creationId="{FE14965D-7515-40DF-B9FA-73BE5D1C16AD}"/>
          </ac:picMkLst>
        </pc:picChg>
        <pc:picChg chg="add del mod modCrop">
          <ac:chgData name="Bob Azmoun" userId="4e649b41cc892c0b" providerId="LiveId" clId="{0BC0D366-D978-4464-9C55-23070B141644}" dt="2019-04-29T04:14:42.922" v="836" actId="478"/>
          <ac:picMkLst>
            <pc:docMk/>
            <pc:sldMk cId="3061904333" sldId="257"/>
            <ac:picMk id="9" creationId="{31EEF3BA-A365-4F65-89F2-DCD8915AC152}"/>
          </ac:picMkLst>
        </pc:picChg>
        <pc:picChg chg="add mod">
          <ac:chgData name="Bob Azmoun" userId="4e649b41cc892c0b" providerId="LiveId" clId="{0BC0D366-D978-4464-9C55-23070B141644}" dt="2019-04-29T05:04:17.666" v="1457" actId="465"/>
          <ac:picMkLst>
            <pc:docMk/>
            <pc:sldMk cId="3061904333" sldId="257"/>
            <ac:picMk id="11" creationId="{400BA831-E67D-4279-AF5F-D1743C428A25}"/>
          </ac:picMkLst>
        </pc:picChg>
        <pc:picChg chg="add mod">
          <ac:chgData name="Bob Azmoun" userId="4e649b41cc892c0b" providerId="LiveId" clId="{0BC0D366-D978-4464-9C55-23070B141644}" dt="2019-04-29T05:04:33.046" v="1465" actId="1035"/>
          <ac:picMkLst>
            <pc:docMk/>
            <pc:sldMk cId="3061904333" sldId="257"/>
            <ac:picMk id="13" creationId="{C7B31DFA-7711-45AD-8244-12C9C6B09916}"/>
          </ac:picMkLst>
        </pc:picChg>
        <pc:picChg chg="add mod">
          <ac:chgData name="Bob Azmoun" userId="4e649b41cc892c0b" providerId="LiveId" clId="{0BC0D366-D978-4464-9C55-23070B141644}" dt="2019-04-29T05:04:17.666" v="1457" actId="465"/>
          <ac:picMkLst>
            <pc:docMk/>
            <pc:sldMk cId="3061904333" sldId="257"/>
            <ac:picMk id="16" creationId="{81F7528F-EFAD-4BB2-90AF-ABC7B59777CA}"/>
          </ac:picMkLst>
        </pc:picChg>
        <pc:picChg chg="add mod">
          <ac:chgData name="Bob Azmoun" userId="4e649b41cc892c0b" providerId="LiveId" clId="{0BC0D366-D978-4464-9C55-23070B141644}" dt="2019-04-29T05:04:17.666" v="1457" actId="465"/>
          <ac:picMkLst>
            <pc:docMk/>
            <pc:sldMk cId="3061904333" sldId="257"/>
            <ac:picMk id="17" creationId="{719ED4D7-11E7-4A94-BB93-4AD2F11C2411}"/>
          </ac:picMkLst>
        </pc:picChg>
        <pc:picChg chg="add mod modCrop">
          <ac:chgData name="Bob Azmoun" userId="4e649b41cc892c0b" providerId="LiveId" clId="{0BC0D366-D978-4464-9C55-23070B141644}" dt="2019-04-29T05:04:17.666" v="1457" actId="465"/>
          <ac:picMkLst>
            <pc:docMk/>
            <pc:sldMk cId="3061904333" sldId="257"/>
            <ac:picMk id="18" creationId="{2E6D06B4-17EF-42DF-A453-5CE52CDA7398}"/>
          </ac:picMkLst>
        </pc:picChg>
        <pc:picChg chg="add mod modCrop">
          <ac:chgData name="Bob Azmoun" userId="4e649b41cc892c0b" providerId="LiveId" clId="{0BC0D366-D978-4464-9C55-23070B141644}" dt="2019-04-29T05:04:17.666" v="1457" actId="465"/>
          <ac:picMkLst>
            <pc:docMk/>
            <pc:sldMk cId="3061904333" sldId="257"/>
            <ac:picMk id="19" creationId="{B4E7C4D3-703C-466B-B55E-F3F5ED52FFA9}"/>
          </ac:picMkLst>
        </pc:picChg>
      </pc:sldChg>
      <pc:sldChg chg="addSp modSp add">
        <pc:chgData name="Bob Azmoun" userId="4e649b41cc892c0b" providerId="LiveId" clId="{0BC0D366-D978-4464-9C55-23070B141644}" dt="2019-04-29T05:06:44.189" v="1466" actId="947"/>
        <pc:sldMkLst>
          <pc:docMk/>
          <pc:sldMk cId="2736873185" sldId="259"/>
        </pc:sldMkLst>
        <pc:spChg chg="mod">
          <ac:chgData name="Bob Azmoun" userId="4e649b41cc892c0b" providerId="LiveId" clId="{0BC0D366-D978-4464-9C55-23070B141644}" dt="2019-04-29T05:06:44.189" v="1466" actId="947"/>
          <ac:spMkLst>
            <pc:docMk/>
            <pc:sldMk cId="2736873185" sldId="259"/>
            <ac:spMk id="2" creationId="{00000000-0000-0000-0000-000000000000}"/>
          </ac:spMkLst>
        </pc:spChg>
        <pc:spChg chg="mod">
          <ac:chgData name="Bob Azmoun" userId="4e649b41cc892c0b" providerId="LiveId" clId="{0BC0D366-D978-4464-9C55-23070B141644}" dt="2019-04-29T04:59:03.756" v="1430" actId="404"/>
          <ac:spMkLst>
            <pc:docMk/>
            <pc:sldMk cId="2736873185" sldId="259"/>
            <ac:spMk id="8" creationId="{00000000-0000-0000-0000-000000000000}"/>
          </ac:spMkLst>
        </pc:spChg>
        <pc:picChg chg="add">
          <ac:chgData name="Bob Azmoun" userId="4e649b41cc892c0b" providerId="LiveId" clId="{0BC0D366-D978-4464-9C55-23070B141644}" dt="2019-04-29T04:40:19.043" v="1097"/>
          <ac:picMkLst>
            <pc:docMk/>
            <pc:sldMk cId="2736873185" sldId="259"/>
            <ac:picMk id="22" creationId="{BCD77762-AAFE-48C8-A776-44D19752EFD6}"/>
          </ac:picMkLst>
        </pc:picChg>
      </pc:sldChg>
      <pc:sldChg chg="addSp modSp add">
        <pc:chgData name="Bob Azmoun" userId="4e649b41cc892c0b" providerId="LiveId" clId="{0BC0D366-D978-4464-9C55-23070B141644}" dt="2019-04-29T05:08:21.720" v="1467" actId="1076"/>
        <pc:sldMkLst>
          <pc:docMk/>
          <pc:sldMk cId="3316689534" sldId="260"/>
        </pc:sldMkLst>
        <pc:spChg chg="mod">
          <ac:chgData name="Bob Azmoun" userId="4e649b41cc892c0b" providerId="LiveId" clId="{0BC0D366-D978-4464-9C55-23070B141644}" dt="2019-04-29T04:59:29.695" v="1438" actId="27636"/>
          <ac:spMkLst>
            <pc:docMk/>
            <pc:sldMk cId="3316689534" sldId="260"/>
            <ac:spMk id="2" creationId="{8AE900FE-F3FD-4C21-A2E6-5CA0D6A2EAA6}"/>
          </ac:spMkLst>
        </pc:spChg>
        <pc:spChg chg="mod">
          <ac:chgData name="Bob Azmoun" userId="4e649b41cc892c0b" providerId="LiveId" clId="{0BC0D366-D978-4464-9C55-23070B141644}" dt="2019-04-29T04:38:44.985" v="1084" actId="27636"/>
          <ac:spMkLst>
            <pc:docMk/>
            <pc:sldMk cId="3316689534" sldId="260"/>
            <ac:spMk id="3" creationId="{14ADBD30-644B-4947-94ED-097CB4AA71AD}"/>
          </ac:spMkLst>
        </pc:spChg>
        <pc:grpChg chg="mod">
          <ac:chgData name="Bob Azmoun" userId="4e649b41cc892c0b" providerId="LiveId" clId="{0BC0D366-D978-4464-9C55-23070B141644}" dt="2019-04-29T05:08:21.720" v="1467" actId="1076"/>
          <ac:grpSpMkLst>
            <pc:docMk/>
            <pc:sldMk cId="3316689534" sldId="260"/>
            <ac:grpSpMk id="17" creationId="{00000000-0000-0000-0000-000000000000}"/>
          </ac:grpSpMkLst>
        </pc:grpChg>
        <pc:graphicFrameChg chg="mod">
          <ac:chgData name="Bob Azmoun" userId="4e649b41cc892c0b" providerId="LiveId" clId="{0BC0D366-D978-4464-9C55-23070B141644}" dt="2019-04-29T04:59:26.690" v="1436" actId="1076"/>
          <ac:graphicFrameMkLst>
            <pc:docMk/>
            <pc:sldMk cId="3316689534" sldId="260"/>
            <ac:graphicFrameMk id="16" creationId="{8B6FB96E-4362-4170-9931-A79EDC17A317}"/>
          </ac:graphicFrameMkLst>
        </pc:graphicFrameChg>
        <pc:picChg chg="add">
          <ac:chgData name="Bob Azmoun" userId="4e649b41cc892c0b" providerId="LiveId" clId="{0BC0D366-D978-4464-9C55-23070B141644}" dt="2019-04-29T04:40:21.570" v="1098"/>
          <ac:picMkLst>
            <pc:docMk/>
            <pc:sldMk cId="3316689534" sldId="260"/>
            <ac:picMk id="15" creationId="{D6E9F5DA-42AB-4F15-9C35-6AEB5B1B6222}"/>
          </ac:picMkLst>
        </pc:picChg>
      </pc:sldChg>
      <pc:sldChg chg="addSp modSp add">
        <pc:chgData name="Bob Azmoun" userId="4e649b41cc892c0b" providerId="LiveId" clId="{0BC0D366-D978-4464-9C55-23070B141644}" dt="2019-04-29T04:57:56.818" v="1425" actId="1076"/>
        <pc:sldMkLst>
          <pc:docMk/>
          <pc:sldMk cId="1745846228" sldId="262"/>
        </pc:sldMkLst>
        <pc:spChg chg="mod">
          <ac:chgData name="Bob Azmoun" userId="4e649b41cc892c0b" providerId="LiveId" clId="{0BC0D366-D978-4464-9C55-23070B141644}" dt="2019-04-29T04:57:37.782" v="1422" actId="120"/>
          <ac:spMkLst>
            <pc:docMk/>
            <pc:sldMk cId="1745846228" sldId="262"/>
            <ac:spMk id="2" creationId="{00000000-0000-0000-0000-000000000000}"/>
          </ac:spMkLst>
        </pc:spChg>
        <pc:spChg chg="mod">
          <ac:chgData name="Bob Azmoun" userId="4e649b41cc892c0b" providerId="LiveId" clId="{0BC0D366-D978-4464-9C55-23070B141644}" dt="2019-04-29T04:57:56.818" v="1425" actId="1076"/>
          <ac:spMkLst>
            <pc:docMk/>
            <pc:sldMk cId="1745846228" sldId="262"/>
            <ac:spMk id="19" creationId="{00000000-0000-0000-0000-000000000000}"/>
          </ac:spMkLst>
        </pc:spChg>
        <pc:picChg chg="mod">
          <ac:chgData name="Bob Azmoun" userId="4e649b41cc892c0b" providerId="LiveId" clId="{0BC0D366-D978-4464-9C55-23070B141644}" dt="2019-04-29T04:57:44.935" v="1423" actId="1076"/>
          <ac:picMkLst>
            <pc:docMk/>
            <pc:sldMk cId="1745846228" sldId="262"/>
            <ac:picMk id="3" creationId="{00000000-0000-0000-0000-000000000000}"/>
          </ac:picMkLst>
        </pc:picChg>
        <pc:picChg chg="mod">
          <ac:chgData name="Bob Azmoun" userId="4e649b41cc892c0b" providerId="LiveId" clId="{0BC0D366-D978-4464-9C55-23070B141644}" dt="2019-04-29T04:57:52.272" v="1424" actId="1076"/>
          <ac:picMkLst>
            <pc:docMk/>
            <pc:sldMk cId="1745846228" sldId="262"/>
            <ac:picMk id="5" creationId="{00000000-0000-0000-0000-000000000000}"/>
          </ac:picMkLst>
        </pc:picChg>
        <pc:picChg chg="add">
          <ac:chgData name="Bob Azmoun" userId="4e649b41cc892c0b" providerId="LiveId" clId="{0BC0D366-D978-4464-9C55-23070B141644}" dt="2019-04-29T04:57:30.040" v="1420"/>
          <ac:picMkLst>
            <pc:docMk/>
            <pc:sldMk cId="1745846228" sldId="262"/>
            <ac:picMk id="7" creationId="{7263BE38-1DF7-48C7-B990-5F57161F32EB}"/>
          </ac:picMkLst>
        </pc:picChg>
      </pc:sldChg>
      <pc:sldChg chg="addSp modSp">
        <pc:chgData name="Bob Azmoun" userId="4e649b41cc892c0b" providerId="LiveId" clId="{0BC0D366-D978-4464-9C55-23070B141644}" dt="2019-04-29T04:34:48.340" v="1042" actId="29295"/>
        <pc:sldMkLst>
          <pc:docMk/>
          <pc:sldMk cId="3372031849" sldId="268"/>
        </pc:sldMkLst>
        <pc:spChg chg="mod">
          <ac:chgData name="Bob Azmoun" userId="4e649b41cc892c0b" providerId="LiveId" clId="{0BC0D366-D978-4464-9C55-23070B141644}" dt="2019-04-29T03:39:17.785" v="201" actId="20577"/>
          <ac:spMkLst>
            <pc:docMk/>
            <pc:sldMk cId="3372031849" sldId="268"/>
            <ac:spMk id="2" creationId="{00000000-0000-0000-0000-000000000000}"/>
          </ac:spMkLst>
        </pc:spChg>
        <pc:picChg chg="add mod">
          <ac:chgData name="Bob Azmoun" userId="4e649b41cc892c0b" providerId="LiveId" clId="{0BC0D366-D978-4464-9C55-23070B141644}" dt="2019-04-29T04:34:48.340" v="1042" actId="29295"/>
          <ac:picMkLst>
            <pc:docMk/>
            <pc:sldMk cId="3372031849" sldId="268"/>
            <ac:picMk id="50" creationId="{D00BFB79-EC33-42E0-8DCF-42C46E8DF0E3}"/>
          </ac:picMkLst>
        </pc:picChg>
      </pc:sldChg>
      <pc:sldChg chg="addSp modSp">
        <pc:chgData name="Bob Azmoun" userId="4e649b41cc892c0b" providerId="LiveId" clId="{0BC0D366-D978-4464-9C55-23070B141644}" dt="2019-04-29T04:34:54.726" v="1043" actId="29295"/>
        <pc:sldMkLst>
          <pc:docMk/>
          <pc:sldMk cId="1376836766" sldId="269"/>
        </pc:sldMkLst>
        <pc:spChg chg="mod">
          <ac:chgData name="Bob Azmoun" userId="4e649b41cc892c0b" providerId="LiveId" clId="{0BC0D366-D978-4464-9C55-23070B141644}" dt="2019-04-29T03:38:56.436" v="181" actId="120"/>
          <ac:spMkLst>
            <pc:docMk/>
            <pc:sldMk cId="1376836766" sldId="269"/>
            <ac:spMk id="2" creationId="{00000000-0000-0000-0000-000000000000}"/>
          </ac:spMkLst>
        </pc:spChg>
        <pc:picChg chg="add mod">
          <ac:chgData name="Bob Azmoun" userId="4e649b41cc892c0b" providerId="LiveId" clId="{0BC0D366-D978-4464-9C55-23070B141644}" dt="2019-04-29T04:34:54.726" v="1043" actId="29295"/>
          <ac:picMkLst>
            <pc:docMk/>
            <pc:sldMk cId="1376836766" sldId="269"/>
            <ac:picMk id="22" creationId="{73AE3DBD-DE83-46CE-BA8A-16EE42375275}"/>
          </ac:picMkLst>
        </pc:picChg>
      </pc:sldChg>
      <pc:sldChg chg="addSp delSp modSp">
        <pc:chgData name="Bob Azmoun" userId="4e649b41cc892c0b" providerId="LiveId" clId="{0BC0D366-D978-4464-9C55-23070B141644}" dt="2019-04-29T04:41:21.124" v="1114" actId="20577"/>
        <pc:sldMkLst>
          <pc:docMk/>
          <pc:sldMk cId="4148787868" sldId="270"/>
        </pc:sldMkLst>
        <pc:spChg chg="mod">
          <ac:chgData name="Bob Azmoun" userId="4e649b41cc892c0b" providerId="LiveId" clId="{0BC0D366-D978-4464-9C55-23070B141644}" dt="2019-04-29T04:41:21.124" v="1114" actId="20577"/>
          <ac:spMkLst>
            <pc:docMk/>
            <pc:sldMk cId="4148787868" sldId="270"/>
            <ac:spMk id="18" creationId="{00000000-0000-0000-0000-000000000000}"/>
          </ac:spMkLst>
        </pc:spChg>
        <pc:picChg chg="add mod">
          <ac:chgData name="Bob Azmoun" userId="4e649b41cc892c0b" providerId="LiveId" clId="{0BC0D366-D978-4464-9C55-23070B141644}" dt="2019-04-29T04:35:00.596" v="1044" actId="29295"/>
          <ac:picMkLst>
            <pc:docMk/>
            <pc:sldMk cId="4148787868" sldId="270"/>
            <ac:picMk id="23" creationId="{92D85E22-86AD-4795-9EDB-DCE97B166D7E}"/>
          </ac:picMkLst>
        </pc:picChg>
        <pc:picChg chg="add del">
          <ac:chgData name="Bob Azmoun" userId="4e649b41cc892c0b" providerId="LiveId" clId="{0BC0D366-D978-4464-9C55-23070B141644}" dt="2019-04-29T04:38:34.030" v="1081"/>
          <ac:picMkLst>
            <pc:docMk/>
            <pc:sldMk cId="4148787868" sldId="270"/>
            <ac:picMk id="24" creationId="{DBE2C9A8-7425-4CD1-8794-724DA0BD35B3}"/>
          </ac:picMkLst>
        </pc:picChg>
      </pc:sldChg>
      <pc:sldChg chg="addSp modSp add">
        <pc:chgData name="Bob Azmoun" userId="4e649b41cc892c0b" providerId="LiveId" clId="{0BC0D366-D978-4464-9C55-23070B141644}" dt="2019-04-29T05:12:30.311" v="1468" actId="13926"/>
        <pc:sldMkLst>
          <pc:docMk/>
          <pc:sldMk cId="3408766682" sldId="548"/>
        </pc:sldMkLst>
        <pc:spChg chg="mod">
          <ac:chgData name="Bob Azmoun" userId="4e649b41cc892c0b" providerId="LiveId" clId="{0BC0D366-D978-4464-9C55-23070B141644}" dt="2019-04-29T05:12:30.311" v="1468" actId="13926"/>
          <ac:spMkLst>
            <pc:docMk/>
            <pc:sldMk cId="3408766682" sldId="548"/>
            <ac:spMk id="16" creationId="{C463B5EF-F279-4033-AE56-1B4F3E5F5337}"/>
          </ac:spMkLst>
        </pc:spChg>
        <pc:spChg chg="mod">
          <ac:chgData name="Bob Azmoun" userId="4e649b41cc892c0b" providerId="LiveId" clId="{0BC0D366-D978-4464-9C55-23070B141644}" dt="2019-04-29T04:35:42.933" v="1049" actId="14100"/>
          <ac:spMkLst>
            <pc:docMk/>
            <pc:sldMk cId="3408766682" sldId="548"/>
            <ac:spMk id="28" creationId="{46BE7512-F31A-46CA-BF6A-3973A8EB6A3E}"/>
          </ac:spMkLst>
        </pc:spChg>
        <pc:picChg chg="add">
          <ac:chgData name="Bob Azmoun" userId="4e649b41cc892c0b" providerId="LiveId" clId="{0BC0D366-D978-4464-9C55-23070B141644}" dt="2019-04-29T04:35:17.284" v="1047"/>
          <ac:picMkLst>
            <pc:docMk/>
            <pc:sldMk cId="3408766682" sldId="548"/>
            <ac:picMk id="35" creationId="{17ED90CE-18DB-47A0-9453-93CE15B119E8}"/>
          </ac:picMkLst>
        </pc:picChg>
      </pc:sldChg>
      <pc:sldChg chg="addSp modSp add">
        <pc:chgData name="Bob Azmoun" userId="4e649b41cc892c0b" providerId="LiveId" clId="{0BC0D366-D978-4464-9C55-23070B141644}" dt="2019-04-29T04:36:56.477" v="1072" actId="20577"/>
        <pc:sldMkLst>
          <pc:docMk/>
          <pc:sldMk cId="1309518395" sldId="549"/>
        </pc:sldMkLst>
        <pc:spChg chg="mod">
          <ac:chgData name="Bob Azmoun" userId="4e649b41cc892c0b" providerId="LiveId" clId="{0BC0D366-D978-4464-9C55-23070B141644}" dt="2019-04-29T04:36:56.477" v="1072" actId="20577"/>
          <ac:spMkLst>
            <pc:docMk/>
            <pc:sldMk cId="1309518395" sldId="549"/>
            <ac:spMk id="23" creationId="{7717D11A-07F4-44E2-AFDA-CC2963FCC5F0}"/>
          </ac:spMkLst>
        </pc:spChg>
        <pc:picChg chg="add">
          <ac:chgData name="Bob Azmoun" userId="4e649b41cc892c0b" providerId="LiveId" clId="{0BC0D366-D978-4464-9C55-23070B141644}" dt="2019-04-29T04:35:19.587" v="1048"/>
          <ac:picMkLst>
            <pc:docMk/>
            <pc:sldMk cId="1309518395" sldId="549"/>
            <ac:picMk id="28" creationId="{FAF6E14A-04FE-4354-9D3A-B70F4FB822A6}"/>
          </ac:picMkLst>
        </pc:picChg>
      </pc:sldChg>
      <pc:sldChg chg="addSp delSp modSp add">
        <pc:chgData name="Bob Azmoun" userId="4e649b41cc892c0b" providerId="LiveId" clId="{0BC0D366-D978-4464-9C55-23070B141644}" dt="2019-04-29T04:49:49.689" v="1223" actId="1076"/>
        <pc:sldMkLst>
          <pc:docMk/>
          <pc:sldMk cId="3809002833" sldId="927"/>
        </pc:sldMkLst>
        <pc:spChg chg="add mod">
          <ac:chgData name="Bob Azmoun" userId="4e649b41cc892c0b" providerId="LiveId" clId="{0BC0D366-D978-4464-9C55-23070B141644}" dt="2019-04-29T04:49:49.689" v="1223" actId="1076"/>
          <ac:spMkLst>
            <pc:docMk/>
            <pc:sldMk cId="3809002833" sldId="927"/>
            <ac:spMk id="2" creationId="{F679D78C-9362-48B5-8A05-7EA928FFB26A}"/>
          </ac:spMkLst>
        </pc:spChg>
        <pc:spChg chg="mod">
          <ac:chgData name="Bob Azmoun" userId="4e649b41cc892c0b" providerId="LiveId" clId="{0BC0D366-D978-4464-9C55-23070B141644}" dt="2019-04-29T04:45:35.529" v="1135" actId="14100"/>
          <ac:spMkLst>
            <pc:docMk/>
            <pc:sldMk cId="3809002833" sldId="927"/>
            <ac:spMk id="9" creationId="{00000000-0000-0000-0000-000000000000}"/>
          </ac:spMkLst>
        </pc:spChg>
        <pc:spChg chg="del">
          <ac:chgData name="Bob Azmoun" userId="4e649b41cc892c0b" providerId="LiveId" clId="{0BC0D366-D978-4464-9C55-23070B141644}" dt="2019-04-29T04:44:35.167" v="1126" actId="478"/>
          <ac:spMkLst>
            <pc:docMk/>
            <pc:sldMk cId="3809002833" sldId="927"/>
            <ac:spMk id="12" creationId="{F6F80D2C-A192-4CE9-BC72-AE075B7DB488}"/>
          </ac:spMkLst>
        </pc:spChg>
        <pc:spChg chg="mod">
          <ac:chgData name="Bob Azmoun" userId="4e649b41cc892c0b" providerId="LiveId" clId="{0BC0D366-D978-4464-9C55-23070B141644}" dt="2019-04-29T04:45:15.574" v="1134" actId="1076"/>
          <ac:spMkLst>
            <pc:docMk/>
            <pc:sldMk cId="3809002833" sldId="927"/>
            <ac:spMk id="17" creationId="{A08F44C7-D561-4C68-885B-471AC176276C}"/>
          </ac:spMkLst>
        </pc:spChg>
        <pc:spChg chg="mod">
          <ac:chgData name="Bob Azmoun" userId="4e649b41cc892c0b" providerId="LiveId" clId="{0BC0D366-D978-4464-9C55-23070B141644}" dt="2019-04-29T04:46:25.804" v="1158" actId="1076"/>
          <ac:spMkLst>
            <pc:docMk/>
            <pc:sldMk cId="3809002833" sldId="927"/>
            <ac:spMk id="89" creationId="{00000000-0000-0000-0000-000000000000}"/>
          </ac:spMkLst>
        </pc:spChg>
        <pc:spChg chg="mod">
          <ac:chgData name="Bob Azmoun" userId="4e649b41cc892c0b" providerId="LiveId" clId="{0BC0D366-D978-4464-9C55-23070B141644}" dt="2019-04-29T04:46:04.637" v="1154" actId="14100"/>
          <ac:spMkLst>
            <pc:docMk/>
            <pc:sldMk cId="3809002833" sldId="927"/>
            <ac:spMk id="90" creationId="{00000000-0000-0000-0000-000000000000}"/>
          </ac:spMkLst>
        </pc:spChg>
        <pc:picChg chg="mod">
          <ac:chgData name="Bob Azmoun" userId="4e649b41cc892c0b" providerId="LiveId" clId="{0BC0D366-D978-4464-9C55-23070B141644}" dt="2019-04-29T04:46:30.430" v="1159" actId="1076"/>
          <ac:picMkLst>
            <pc:docMk/>
            <pc:sldMk cId="3809002833" sldId="927"/>
            <ac:picMk id="3" creationId="{00000000-0000-0000-0000-000000000000}"/>
          </ac:picMkLst>
        </pc:picChg>
        <pc:picChg chg="add mod">
          <ac:chgData name="Bob Azmoun" userId="4e649b41cc892c0b" providerId="LiveId" clId="{0BC0D366-D978-4464-9C55-23070B141644}" dt="2019-04-29T04:48:49.755" v="1183" actId="29295"/>
          <ac:picMkLst>
            <pc:docMk/>
            <pc:sldMk cId="3809002833" sldId="927"/>
            <ac:picMk id="27" creationId="{047A92ED-8D2A-4777-AF4B-B9CABF41CDC8}"/>
          </ac:picMkLst>
        </pc:picChg>
      </pc:sldChg>
      <pc:sldChg chg="addSp delSp modSp add">
        <pc:chgData name="Bob Azmoun" userId="4e649b41cc892c0b" providerId="LiveId" clId="{0BC0D366-D978-4464-9C55-23070B141644}" dt="2019-04-29T04:49:54.521" v="1225"/>
        <pc:sldMkLst>
          <pc:docMk/>
          <pc:sldMk cId="2132711297" sldId="930"/>
        </pc:sldMkLst>
        <pc:spChg chg="add mod">
          <ac:chgData name="Bob Azmoun" userId="4e649b41cc892c0b" providerId="LiveId" clId="{0BC0D366-D978-4464-9C55-23070B141644}" dt="2019-04-29T04:48:16.373" v="1177" actId="1076"/>
          <ac:spMkLst>
            <pc:docMk/>
            <pc:sldMk cId="2132711297" sldId="930"/>
            <ac:spMk id="2" creationId="{2CCF808A-7C77-45ED-AAB4-A11149B22E12}"/>
          </ac:spMkLst>
        </pc:spChg>
        <pc:spChg chg="add">
          <ac:chgData name="Bob Azmoun" userId="4e649b41cc892c0b" providerId="LiveId" clId="{0BC0D366-D978-4464-9C55-23070B141644}" dt="2019-04-29T04:49:54.521" v="1225"/>
          <ac:spMkLst>
            <pc:docMk/>
            <pc:sldMk cId="2132711297" sldId="930"/>
            <ac:spMk id="14" creationId="{71965259-AF91-4DCF-B297-458F02EF9904}"/>
          </ac:spMkLst>
        </pc:spChg>
        <pc:spChg chg="mod">
          <ac:chgData name="Bob Azmoun" userId="4e649b41cc892c0b" providerId="LiveId" clId="{0BC0D366-D978-4464-9C55-23070B141644}" dt="2019-04-29T04:47:39.607" v="1170" actId="14100"/>
          <ac:spMkLst>
            <pc:docMk/>
            <pc:sldMk cId="2132711297" sldId="930"/>
            <ac:spMk id="17" creationId="{00000000-0000-0000-0000-000000000000}"/>
          </ac:spMkLst>
        </pc:spChg>
        <pc:spChg chg="mod">
          <ac:chgData name="Bob Azmoun" userId="4e649b41cc892c0b" providerId="LiveId" clId="{0BC0D366-D978-4464-9C55-23070B141644}" dt="2019-04-29T04:47:42.886" v="1171" actId="14100"/>
          <ac:spMkLst>
            <pc:docMk/>
            <pc:sldMk cId="2132711297" sldId="930"/>
            <ac:spMk id="18" creationId="{00000000-0000-0000-0000-000000000000}"/>
          </ac:spMkLst>
        </pc:spChg>
        <pc:spChg chg="del mod">
          <ac:chgData name="Bob Azmoun" userId="4e649b41cc892c0b" providerId="LiveId" clId="{0BC0D366-D978-4464-9C55-23070B141644}" dt="2019-04-29T04:48:13.154" v="1176" actId="478"/>
          <ac:spMkLst>
            <pc:docMk/>
            <pc:sldMk cId="2132711297" sldId="930"/>
            <ac:spMk id="19" creationId="{10D909BB-E251-426E-A5A9-F0B195348C1D}"/>
          </ac:spMkLst>
        </pc:spChg>
        <pc:picChg chg="add">
          <ac:chgData name="Bob Azmoun" userId="4e649b41cc892c0b" providerId="LiveId" clId="{0BC0D366-D978-4464-9C55-23070B141644}" dt="2019-04-29T04:48:57.994" v="1185"/>
          <ac:picMkLst>
            <pc:docMk/>
            <pc:sldMk cId="2132711297" sldId="930"/>
            <ac:picMk id="11" creationId="{9DEBC255-8F46-476D-9370-098FC83D8F64}"/>
          </ac:picMkLst>
        </pc:picChg>
      </pc:sldChg>
      <pc:sldChg chg="addSp delSp modSp add">
        <pc:chgData name="Bob Azmoun" userId="4e649b41cc892c0b" providerId="LiveId" clId="{0BC0D366-D978-4464-9C55-23070B141644}" dt="2019-04-29T04:49:52.634" v="1224"/>
        <pc:sldMkLst>
          <pc:docMk/>
          <pc:sldMk cId="1231619221" sldId="931"/>
        </pc:sldMkLst>
        <pc:spChg chg="add mod">
          <ac:chgData name="Bob Azmoun" userId="4e649b41cc892c0b" providerId="LiveId" clId="{0BC0D366-D978-4464-9C55-23070B141644}" dt="2019-04-29T04:47:21.556" v="1167" actId="1076"/>
          <ac:spMkLst>
            <pc:docMk/>
            <pc:sldMk cId="1231619221" sldId="931"/>
            <ac:spMk id="2" creationId="{A4DB50C9-BEA3-4ACD-94CC-C9427A90BCA2}"/>
          </ac:spMkLst>
        </pc:spChg>
        <pc:spChg chg="mod">
          <ac:chgData name="Bob Azmoun" userId="4e649b41cc892c0b" providerId="LiveId" clId="{0BC0D366-D978-4464-9C55-23070B141644}" dt="2019-04-29T04:47:29.994" v="1169" actId="14100"/>
          <ac:spMkLst>
            <pc:docMk/>
            <pc:sldMk cId="1231619221" sldId="931"/>
            <ac:spMk id="16" creationId="{00000000-0000-0000-0000-000000000000}"/>
          </ac:spMkLst>
        </pc:spChg>
        <pc:spChg chg="mod">
          <ac:chgData name="Bob Azmoun" userId="4e649b41cc892c0b" providerId="LiveId" clId="{0BC0D366-D978-4464-9C55-23070B141644}" dt="2019-04-29T04:47:25.908" v="1168" actId="14100"/>
          <ac:spMkLst>
            <pc:docMk/>
            <pc:sldMk cId="1231619221" sldId="931"/>
            <ac:spMk id="17" creationId="{00000000-0000-0000-0000-000000000000}"/>
          </ac:spMkLst>
        </pc:spChg>
        <pc:spChg chg="del mod">
          <ac:chgData name="Bob Azmoun" userId="4e649b41cc892c0b" providerId="LiveId" clId="{0BC0D366-D978-4464-9C55-23070B141644}" dt="2019-04-29T04:47:16.315" v="1166" actId="478"/>
          <ac:spMkLst>
            <pc:docMk/>
            <pc:sldMk cId="1231619221" sldId="931"/>
            <ac:spMk id="21" creationId="{C96FAC4D-D465-49B7-BBB3-55544F0FF378}"/>
          </ac:spMkLst>
        </pc:spChg>
        <pc:spChg chg="add">
          <ac:chgData name="Bob Azmoun" userId="4e649b41cc892c0b" providerId="LiveId" clId="{0BC0D366-D978-4464-9C55-23070B141644}" dt="2019-04-29T04:49:52.634" v="1224"/>
          <ac:spMkLst>
            <pc:docMk/>
            <pc:sldMk cId="1231619221" sldId="931"/>
            <ac:spMk id="24" creationId="{A610A2BC-CF8C-40DA-81CC-9FBDAE374760}"/>
          </ac:spMkLst>
        </pc:spChg>
        <pc:picChg chg="add">
          <ac:chgData name="Bob Azmoun" userId="4e649b41cc892c0b" providerId="LiveId" clId="{0BC0D366-D978-4464-9C55-23070B141644}" dt="2019-04-29T04:48:56.146" v="1184"/>
          <ac:picMkLst>
            <pc:docMk/>
            <pc:sldMk cId="1231619221" sldId="931"/>
            <ac:picMk id="23" creationId="{E1E0DE12-64DB-4ABD-809F-1DFBD661522C}"/>
          </ac:picMkLst>
        </pc:picChg>
      </pc:sldChg>
      <pc:sldChg chg="addSp modSp add">
        <pc:chgData name="Bob Azmoun" userId="4e649b41cc892c0b" providerId="LiveId" clId="{0BC0D366-D978-4464-9C55-23070B141644}" dt="2019-04-29T04:37:50.160" v="1079" actId="403"/>
        <pc:sldMkLst>
          <pc:docMk/>
          <pc:sldMk cId="2652231396" sldId="944"/>
        </pc:sldMkLst>
        <pc:spChg chg="mod">
          <ac:chgData name="Bob Azmoun" userId="4e649b41cc892c0b" providerId="LiveId" clId="{0BC0D366-D978-4464-9C55-23070B141644}" dt="2019-04-29T04:37:50.160" v="1079" actId="403"/>
          <ac:spMkLst>
            <pc:docMk/>
            <pc:sldMk cId="2652231396" sldId="944"/>
            <ac:spMk id="10" creationId="{ACF6AD2A-6612-43A9-A769-DAEDE6A7D43A}"/>
          </ac:spMkLst>
        </pc:spChg>
        <pc:picChg chg="add mod">
          <ac:chgData name="Bob Azmoun" userId="4e649b41cc892c0b" providerId="LiveId" clId="{0BC0D366-D978-4464-9C55-23070B141644}" dt="2019-04-29T04:35:09.036" v="1046" actId="29295"/>
          <ac:picMkLst>
            <pc:docMk/>
            <pc:sldMk cId="2652231396" sldId="944"/>
            <ac:picMk id="6" creationId="{23068419-2A81-4ECB-A3C5-8DB68A824DC1}"/>
          </ac:picMkLst>
        </pc:picChg>
      </pc:sldChg>
      <pc:sldChg chg="addSp modSp add">
        <pc:chgData name="Bob Azmoun" userId="4e649b41cc892c0b" providerId="LiveId" clId="{0BC0D366-D978-4464-9C55-23070B141644}" dt="2019-04-29T05:00:20.386" v="1446" actId="404"/>
        <pc:sldMkLst>
          <pc:docMk/>
          <pc:sldMk cId="3721026608" sldId="945"/>
        </pc:sldMkLst>
        <pc:spChg chg="mod">
          <ac:chgData name="Bob Azmoun" userId="4e649b41cc892c0b" providerId="LiveId" clId="{0BC0D366-D978-4464-9C55-23070B141644}" dt="2019-04-29T05:00:20.386" v="1446" actId="404"/>
          <ac:spMkLst>
            <pc:docMk/>
            <pc:sldMk cId="3721026608" sldId="945"/>
            <ac:spMk id="4" creationId="{D400B400-875E-4F8A-9564-175F92C283D3}"/>
          </ac:spMkLst>
        </pc:spChg>
        <pc:spChg chg="mod">
          <ac:chgData name="Bob Azmoun" userId="4e649b41cc892c0b" providerId="LiveId" clId="{0BC0D366-D978-4464-9C55-23070B141644}" dt="2019-04-29T04:39:39.590" v="1090" actId="1076"/>
          <ac:spMkLst>
            <pc:docMk/>
            <pc:sldMk cId="3721026608" sldId="945"/>
            <ac:spMk id="5" creationId="{00000000-0000-0000-0000-000000000000}"/>
          </ac:spMkLst>
        </pc:spChg>
        <pc:spChg chg="mod">
          <ac:chgData name="Bob Azmoun" userId="4e649b41cc892c0b" providerId="LiveId" clId="{0BC0D366-D978-4464-9C55-23070B141644}" dt="2019-04-29T04:38:44.892" v="1083" actId="27636"/>
          <ac:spMkLst>
            <pc:docMk/>
            <pc:sldMk cId="3721026608" sldId="945"/>
            <ac:spMk id="6" creationId="{6DCC45C7-BD22-48E2-AEE2-2800E5264FD6}"/>
          </ac:spMkLst>
        </pc:spChg>
        <pc:picChg chg="add mod">
          <ac:chgData name="Bob Azmoun" userId="4e649b41cc892c0b" providerId="LiveId" clId="{0BC0D366-D978-4464-9C55-23070B141644}" dt="2019-04-29T04:40:12.804" v="1096" actId="29295"/>
          <ac:picMkLst>
            <pc:docMk/>
            <pc:sldMk cId="3721026608" sldId="945"/>
            <ac:picMk id="18" creationId="{1A6F120C-C0D3-4F88-A5D3-66BF6AA73EA5}"/>
          </ac:picMkLst>
        </pc:picChg>
      </pc:sldChg>
      <pc:sldChg chg="addSp modSp add">
        <pc:chgData name="Bob Azmoun" userId="4e649b41cc892c0b" providerId="LiveId" clId="{0BC0D366-D978-4464-9C55-23070B141644}" dt="2019-04-29T04:52:30.650" v="1367" actId="29295"/>
        <pc:sldMkLst>
          <pc:docMk/>
          <pc:sldMk cId="3719568880" sldId="946"/>
        </pc:sldMkLst>
        <pc:spChg chg="mod">
          <ac:chgData name="Bob Azmoun" userId="4e649b41cc892c0b" providerId="LiveId" clId="{0BC0D366-D978-4464-9C55-23070B141644}" dt="2019-04-29T04:51:18.783" v="1272" actId="14100"/>
          <ac:spMkLst>
            <pc:docMk/>
            <pc:sldMk cId="3719568880" sldId="946"/>
            <ac:spMk id="2" creationId="{553F9B72-82ED-4E13-BCB7-232B7C0C5E55}"/>
          </ac:spMkLst>
        </pc:spChg>
        <pc:spChg chg="add mod">
          <ac:chgData name="Bob Azmoun" userId="4e649b41cc892c0b" providerId="LiveId" clId="{0BC0D366-D978-4464-9C55-23070B141644}" dt="2019-04-29T04:52:12.514" v="1361" actId="20577"/>
          <ac:spMkLst>
            <pc:docMk/>
            <pc:sldMk cId="3719568880" sldId="946"/>
            <ac:spMk id="5" creationId="{BEA393F6-542E-4789-A2C4-2331D75CB7FC}"/>
          </ac:spMkLst>
        </pc:spChg>
        <pc:picChg chg="add mod">
          <ac:chgData name="Bob Azmoun" userId="4e649b41cc892c0b" providerId="LiveId" clId="{0BC0D366-D978-4464-9C55-23070B141644}" dt="2019-04-29T04:52:30.650" v="1367" actId="29295"/>
          <ac:picMkLst>
            <pc:docMk/>
            <pc:sldMk cId="3719568880" sldId="946"/>
            <ac:picMk id="6" creationId="{5B571C13-174B-4845-8E9C-1A7D68E01B83}"/>
          </ac:picMkLst>
        </pc:picChg>
      </pc:sldChg>
      <pc:sldChg chg="addSp modSp add">
        <pc:chgData name="Bob Azmoun" userId="4e649b41cc892c0b" providerId="LiveId" clId="{0BC0D366-D978-4464-9C55-23070B141644}" dt="2019-04-29T05:01:13.674" v="1454" actId="1076"/>
        <pc:sldMkLst>
          <pc:docMk/>
          <pc:sldMk cId="2386820002" sldId="947"/>
        </pc:sldMkLst>
        <pc:spChg chg="mod">
          <ac:chgData name="Bob Azmoun" userId="4e649b41cc892c0b" providerId="LiveId" clId="{0BC0D366-D978-4464-9C55-23070B141644}" dt="2019-04-29T04:54:29.802" v="1400" actId="2711"/>
          <ac:spMkLst>
            <pc:docMk/>
            <pc:sldMk cId="2386820002" sldId="947"/>
            <ac:spMk id="2" creationId="{00000000-0000-0000-0000-000000000000}"/>
          </ac:spMkLst>
        </pc:spChg>
        <pc:spChg chg="mod">
          <ac:chgData name="Bob Azmoun" userId="4e649b41cc892c0b" providerId="LiveId" clId="{0BC0D366-D978-4464-9C55-23070B141644}" dt="2019-04-29T05:01:13.674" v="1454" actId="1076"/>
          <ac:spMkLst>
            <pc:docMk/>
            <pc:sldMk cId="2386820002" sldId="947"/>
            <ac:spMk id="8" creationId="{00000000-0000-0000-0000-000000000000}"/>
          </ac:spMkLst>
        </pc:spChg>
        <pc:spChg chg="mod">
          <ac:chgData name="Bob Azmoun" userId="4e649b41cc892c0b" providerId="LiveId" clId="{0BC0D366-D978-4464-9C55-23070B141644}" dt="2019-04-29T05:01:08.955" v="1453" actId="1076"/>
          <ac:spMkLst>
            <pc:docMk/>
            <pc:sldMk cId="2386820002" sldId="947"/>
            <ac:spMk id="19" creationId="{00000000-0000-0000-0000-000000000000}"/>
          </ac:spMkLst>
        </pc:spChg>
        <pc:picChg chg="add mod">
          <ac:chgData name="Bob Azmoun" userId="4e649b41cc892c0b" providerId="LiveId" clId="{0BC0D366-D978-4464-9C55-23070B141644}" dt="2019-04-29T04:55:35.208" v="1408" actId="29295"/>
          <ac:picMkLst>
            <pc:docMk/>
            <pc:sldMk cId="2386820002" sldId="947"/>
            <ac:picMk id="14" creationId="{CA396341-ED71-4695-9E06-3A94404A5BE2}"/>
          </ac:picMkLst>
        </pc:picChg>
        <pc:picChg chg="mod">
          <ac:chgData name="Bob Azmoun" userId="4e649b41cc892c0b" providerId="LiveId" clId="{0BC0D366-D978-4464-9C55-23070B141644}" dt="2019-04-29T04:53:34.860" v="1372" actId="1076"/>
          <ac:picMkLst>
            <pc:docMk/>
            <pc:sldMk cId="2386820002" sldId="947"/>
            <ac:picMk id="22" creationId="{FE0B5B34-0D08-7A4E-A8BB-F96E86E94664}"/>
          </ac:picMkLst>
        </pc:picChg>
      </pc:sldChg>
      <pc:sldChg chg="modSp add">
        <pc:chgData name="Bob Azmoun" userId="4e649b41cc892c0b" providerId="LiveId" clId="{0BC0D366-D978-4464-9C55-23070B141644}" dt="2019-04-29T04:56:59.745" v="1418" actId="1076"/>
        <pc:sldMkLst>
          <pc:docMk/>
          <pc:sldMk cId="2320196624" sldId="948"/>
        </pc:sldMkLst>
        <pc:spChg chg="mod">
          <ac:chgData name="Bob Azmoun" userId="4e649b41cc892c0b" providerId="LiveId" clId="{0BC0D366-D978-4464-9C55-23070B141644}" dt="2019-04-29T04:56:59.745" v="1418" actId="1076"/>
          <ac:spMkLst>
            <pc:docMk/>
            <pc:sldMk cId="2320196624" sldId="948"/>
            <ac:spMk id="2" creationId="{8EDF2177-74DB-4382-939C-F142E7525D7F}"/>
          </ac:spMkLst>
        </pc:spChg>
      </pc:sldChg>
      <pc:sldChg chg="addSp modSp add">
        <pc:chgData name="Bob Azmoun" userId="4e649b41cc892c0b" providerId="LiveId" clId="{0BC0D366-D978-4464-9C55-23070B141644}" dt="2019-04-29T04:58:33.613" v="1429" actId="120"/>
        <pc:sldMkLst>
          <pc:docMk/>
          <pc:sldMk cId="96715505" sldId="949"/>
        </pc:sldMkLst>
        <pc:spChg chg="mod">
          <ac:chgData name="Bob Azmoun" userId="4e649b41cc892c0b" providerId="LiveId" clId="{0BC0D366-D978-4464-9C55-23070B141644}" dt="2019-04-29T04:58:33.613" v="1429" actId="120"/>
          <ac:spMkLst>
            <pc:docMk/>
            <pc:sldMk cId="96715505" sldId="949"/>
            <ac:spMk id="23" creationId="{7717D11A-07F4-44E2-AFDA-CC2963FCC5F0}"/>
          </ac:spMkLst>
        </pc:spChg>
        <pc:picChg chg="add">
          <ac:chgData name="Bob Azmoun" userId="4e649b41cc892c0b" providerId="LiveId" clId="{0BC0D366-D978-4464-9C55-23070B141644}" dt="2019-04-29T04:58:21.735" v="1427"/>
          <ac:picMkLst>
            <pc:docMk/>
            <pc:sldMk cId="96715505" sldId="949"/>
            <ac:picMk id="24" creationId="{FAAD033C-E7A1-4ACB-9C46-8F0CE3FA0D91}"/>
          </ac:picMkLst>
        </pc:picChg>
      </pc:sldChg>
      <pc:sldChg chg="modSp add">
        <pc:chgData name="Bob Azmoun" userId="4e649b41cc892c0b" providerId="LiveId" clId="{0BC0D366-D978-4464-9C55-23070B141644}" dt="2019-04-29T05:16:47.189" v="1485" actId="1076"/>
        <pc:sldMkLst>
          <pc:docMk/>
          <pc:sldMk cId="120257770" sldId="950"/>
        </pc:sldMkLst>
        <pc:spChg chg="mod">
          <ac:chgData name="Bob Azmoun" userId="4e649b41cc892c0b" providerId="LiveId" clId="{0BC0D366-D978-4464-9C55-23070B141644}" dt="2019-04-29T05:16:47.189" v="1485" actId="1076"/>
          <ac:spMkLst>
            <pc:docMk/>
            <pc:sldMk cId="120257770" sldId="950"/>
            <ac:spMk id="2" creationId="{C9B5D2D8-E5A7-4730-AE6E-23DDE10CD754}"/>
          </ac:spMkLst>
        </pc:spChg>
      </pc:sldChg>
      <pc:sldMasterChg chg="modSldLayout">
        <pc:chgData name="Bob Azmoun" userId="4e649b41cc892c0b" providerId="LiveId" clId="{0BC0D366-D978-4464-9C55-23070B141644}" dt="2019-04-29T04:23:53.541" v="885" actId="14100"/>
        <pc:sldMasterMkLst>
          <pc:docMk/>
          <pc:sldMasterMk cId="3811489109" sldId="2147483660"/>
        </pc:sldMasterMkLst>
        <pc:sldLayoutChg chg="delSp modSp">
          <pc:chgData name="Bob Azmoun" userId="4e649b41cc892c0b" providerId="LiveId" clId="{0BC0D366-D978-4464-9C55-23070B141644}" dt="2019-04-29T04:23:53.541" v="885" actId="14100"/>
          <pc:sldLayoutMkLst>
            <pc:docMk/>
            <pc:sldMasterMk cId="3811489109" sldId="2147483660"/>
            <pc:sldLayoutMk cId="1152993103" sldId="2147483666"/>
          </pc:sldLayoutMkLst>
          <pc:spChg chg="mod">
            <ac:chgData name="Bob Azmoun" userId="4e649b41cc892c0b" providerId="LiveId" clId="{0BC0D366-D978-4464-9C55-23070B141644}" dt="2019-04-29T04:21:56.813" v="879" actId="120"/>
            <ac:spMkLst>
              <pc:docMk/>
              <pc:sldMasterMk cId="3811489109" sldId="2147483660"/>
              <pc:sldLayoutMk cId="1152993103" sldId="2147483666"/>
              <ac:spMk id="2" creationId="{00000000-0000-0000-0000-000000000000}"/>
            </ac:spMkLst>
          </pc:spChg>
          <pc:spChg chg="del">
            <ac:chgData name="Bob Azmoun" userId="4e649b41cc892c0b" providerId="LiveId" clId="{0BC0D366-D978-4464-9C55-23070B141644}" dt="2019-04-29T04:22:10.848" v="882" actId="478"/>
            <ac:spMkLst>
              <pc:docMk/>
              <pc:sldMasterMk cId="3811489109" sldId="2147483660"/>
              <pc:sldLayoutMk cId="1152993103" sldId="2147483666"/>
              <ac:spMk id="3" creationId="{00000000-0000-0000-0000-000000000000}"/>
            </ac:spMkLst>
          </pc:spChg>
          <pc:spChg chg="mod">
            <ac:chgData name="Bob Azmoun" userId="4e649b41cc892c0b" providerId="LiveId" clId="{0BC0D366-D978-4464-9C55-23070B141644}" dt="2019-04-29T04:22:19.041" v="883" actId="14100"/>
            <ac:spMkLst>
              <pc:docMk/>
              <pc:sldMasterMk cId="3811489109" sldId="2147483660"/>
              <pc:sldLayoutMk cId="1152993103" sldId="2147483666"/>
              <ac:spMk id="4" creationId="{00000000-0000-0000-0000-000000000000}"/>
            </ac:spMkLst>
          </pc:spChg>
          <pc:spChg chg="mod">
            <ac:chgData name="Bob Azmoun" userId="4e649b41cc892c0b" providerId="LiveId" clId="{0BC0D366-D978-4464-9C55-23070B141644}" dt="2019-04-29T04:23:53.541" v="885" actId="14100"/>
            <ac:spMkLst>
              <pc:docMk/>
              <pc:sldMasterMk cId="3811489109" sldId="2147483660"/>
              <pc:sldLayoutMk cId="1152993103" sldId="2147483666"/>
              <ac:spMk id="5" creationId="{00000000-0000-0000-0000-000000000000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kshathWikramanayake\Documents\EIIC%20STUFF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kshathWikramanayake\AppData\Roaming\Microsoft\Excel\EIIC%20STUFF%20(version%201).xlsb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Momentum Resolution vs. Theta</a:t>
            </a:r>
          </a:p>
          <a:p>
            <a:pPr>
              <a:defRPr sz="1200"/>
            </a:pPr>
            <a:r>
              <a:rPr lang="en-US" sz="1200" dirty="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(10 GeV </a:t>
            </a:r>
            <a:r>
              <a:rPr lang="en-US" sz="1200" dirty="0" err="1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Pions</a:t>
            </a:r>
            <a:r>
              <a:rPr lang="en-US" sz="1200"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endParaRPr lang="en-US" sz="1200" dirty="0">
              <a:latin typeface="+mn-lt"/>
            </a:endParaRPr>
          </a:p>
        </c:rich>
      </c:tx>
      <c:layout>
        <c:manualLayout>
          <c:xMode val="edge"/>
          <c:yMode val="edge"/>
          <c:x val="0.2857408796581082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734297984892599"/>
          <c:y val="0.13202346053127167"/>
          <c:w val="0.84098936949033609"/>
          <c:h val="0.6638827467400112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Sheet1!$AU$3</c:f>
              <c:strCache>
                <c:ptCount val="1"/>
                <c:pt idx="0">
                  <c:v>No outer GEMs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x"/>
            <c:errBarType val="both"/>
            <c:errValType val="stdErr"/>
            <c:noEndCap val="0"/>
            <c:spPr>
              <a:noFill/>
              <a:ln w="9525" cap="flat" cmpd="sng" algn="ctr">
                <a:noFill/>
                <a:round/>
              </a:ln>
              <a:effectLst/>
            </c:spPr>
          </c:errBars>
          <c:errBars>
            <c:errDir val="y"/>
            <c:errBarType val="both"/>
            <c:errValType val="cust"/>
            <c:noEndCap val="0"/>
            <c:plus>
              <c:numRef>
                <c:f>Sheet1!$AV$4:$AV$29</c:f>
                <c:numCache>
                  <c:formatCode>General</c:formatCode>
                  <c:ptCount val="26"/>
                  <c:pt idx="0">
                    <c:v>0.159</c:v>
                  </c:pt>
                  <c:pt idx="1">
                    <c:v>9.0999999999999998E-2</c:v>
                  </c:pt>
                  <c:pt idx="2">
                    <c:v>8.2000000000000003E-2</c:v>
                  </c:pt>
                  <c:pt idx="3">
                    <c:v>6.0999999999999999E-2</c:v>
                  </c:pt>
                  <c:pt idx="4">
                    <c:v>8.3000000000000004E-2</c:v>
                  </c:pt>
                  <c:pt idx="6">
                    <c:v>6.6799999999999998E-2</c:v>
                  </c:pt>
                  <c:pt idx="7">
                    <c:v>7.0999999999999994E-2</c:v>
                  </c:pt>
                  <c:pt idx="8">
                    <c:v>6.9000000000000006E-2</c:v>
                  </c:pt>
                  <c:pt idx="9">
                    <c:v>5.6000000000000001E-2</c:v>
                  </c:pt>
                  <c:pt idx="10">
                    <c:v>2.35E-2</c:v>
                  </c:pt>
                  <c:pt idx="11">
                    <c:v>4.5999999999999999E-2</c:v>
                  </c:pt>
                  <c:pt idx="12">
                    <c:v>4.1000000000000002E-2</c:v>
                  </c:pt>
                  <c:pt idx="13">
                    <c:v>3.7999999999999999E-2</c:v>
                  </c:pt>
                  <c:pt idx="14">
                    <c:v>3.5000000000000003E-2</c:v>
                  </c:pt>
                  <c:pt idx="15">
                    <c:v>3.3000000000000002E-2</c:v>
                  </c:pt>
                  <c:pt idx="16">
                    <c:v>3.1E-2</c:v>
                  </c:pt>
                  <c:pt idx="17">
                    <c:v>3.1E-2</c:v>
                  </c:pt>
                  <c:pt idx="18">
                    <c:v>0.03</c:v>
                  </c:pt>
                  <c:pt idx="19">
                    <c:v>3.1E-2</c:v>
                  </c:pt>
                  <c:pt idx="20">
                    <c:v>0.04</c:v>
                  </c:pt>
                  <c:pt idx="22">
                    <c:v>3.1E-2</c:v>
                  </c:pt>
                  <c:pt idx="23">
                    <c:v>3.1E-2</c:v>
                  </c:pt>
                  <c:pt idx="24">
                    <c:v>3.1E-2</c:v>
                  </c:pt>
                  <c:pt idx="25">
                    <c:v>3.2000000000000001E-2</c:v>
                  </c:pt>
                </c:numCache>
              </c:numRef>
            </c:plus>
            <c:minus>
              <c:numRef>
                <c:f>Sheet1!$AV$4:$AV$29</c:f>
                <c:numCache>
                  <c:formatCode>General</c:formatCode>
                  <c:ptCount val="26"/>
                  <c:pt idx="0">
                    <c:v>0.159</c:v>
                  </c:pt>
                  <c:pt idx="1">
                    <c:v>9.0999999999999998E-2</c:v>
                  </c:pt>
                  <c:pt idx="2">
                    <c:v>8.2000000000000003E-2</c:v>
                  </c:pt>
                  <c:pt idx="3">
                    <c:v>6.0999999999999999E-2</c:v>
                  </c:pt>
                  <c:pt idx="4">
                    <c:v>8.3000000000000004E-2</c:v>
                  </c:pt>
                  <c:pt idx="6">
                    <c:v>6.6799999999999998E-2</c:v>
                  </c:pt>
                  <c:pt idx="7">
                    <c:v>7.0999999999999994E-2</c:v>
                  </c:pt>
                  <c:pt idx="8">
                    <c:v>6.9000000000000006E-2</c:v>
                  </c:pt>
                  <c:pt idx="9">
                    <c:v>5.6000000000000001E-2</c:v>
                  </c:pt>
                  <c:pt idx="10">
                    <c:v>2.35E-2</c:v>
                  </c:pt>
                  <c:pt idx="11">
                    <c:v>4.5999999999999999E-2</c:v>
                  </c:pt>
                  <c:pt idx="12">
                    <c:v>4.1000000000000002E-2</c:v>
                  </c:pt>
                  <c:pt idx="13">
                    <c:v>3.7999999999999999E-2</c:v>
                  </c:pt>
                  <c:pt idx="14">
                    <c:v>3.5000000000000003E-2</c:v>
                  </c:pt>
                  <c:pt idx="15">
                    <c:v>3.3000000000000002E-2</c:v>
                  </c:pt>
                  <c:pt idx="16">
                    <c:v>3.1E-2</c:v>
                  </c:pt>
                  <c:pt idx="17">
                    <c:v>3.1E-2</c:v>
                  </c:pt>
                  <c:pt idx="18">
                    <c:v>0.03</c:v>
                  </c:pt>
                  <c:pt idx="19">
                    <c:v>3.1E-2</c:v>
                  </c:pt>
                  <c:pt idx="20">
                    <c:v>0.04</c:v>
                  </c:pt>
                  <c:pt idx="22">
                    <c:v>3.1E-2</c:v>
                  </c:pt>
                  <c:pt idx="23">
                    <c:v>3.1E-2</c:v>
                  </c:pt>
                  <c:pt idx="24">
                    <c:v>3.1E-2</c:v>
                  </c:pt>
                  <c:pt idx="25">
                    <c:v>3.2000000000000001E-2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Sheet1!$AT$4:$AT$20</c:f>
              <c:numCache>
                <c:formatCode>General</c:formatCode>
                <c:ptCount val="17"/>
                <c:pt idx="0">
                  <c:v>5</c:v>
                </c:pt>
                <c:pt idx="1">
                  <c:v>7</c:v>
                </c:pt>
                <c:pt idx="2">
                  <c:v>9</c:v>
                </c:pt>
                <c:pt idx="3">
                  <c:v>11</c:v>
                </c:pt>
                <c:pt idx="4">
                  <c:v>13</c:v>
                </c:pt>
                <c:pt idx="5">
                  <c:v>15</c:v>
                </c:pt>
                <c:pt idx="6">
                  <c:v>17</c:v>
                </c:pt>
                <c:pt idx="7">
                  <c:v>19</c:v>
                </c:pt>
                <c:pt idx="8">
                  <c:v>21</c:v>
                </c:pt>
                <c:pt idx="9">
                  <c:v>23</c:v>
                </c:pt>
                <c:pt idx="10">
                  <c:v>25.16</c:v>
                </c:pt>
                <c:pt idx="11">
                  <c:v>27</c:v>
                </c:pt>
                <c:pt idx="12">
                  <c:v>29</c:v>
                </c:pt>
                <c:pt idx="13">
                  <c:v>31</c:v>
                </c:pt>
                <c:pt idx="14">
                  <c:v>32</c:v>
                </c:pt>
                <c:pt idx="15">
                  <c:v>33</c:v>
                </c:pt>
                <c:pt idx="16">
                  <c:v>35</c:v>
                </c:pt>
              </c:numCache>
            </c:numRef>
          </c:xVal>
          <c:yVal>
            <c:numRef>
              <c:f>Sheet1!$AU$4:$AU$20</c:f>
              <c:numCache>
                <c:formatCode>General</c:formatCode>
                <c:ptCount val="17"/>
                <c:pt idx="0">
                  <c:v>4.7709999999999999</c:v>
                </c:pt>
                <c:pt idx="1">
                  <c:v>3.1560000000000001</c:v>
                </c:pt>
                <c:pt idx="2">
                  <c:v>3.0510000000000002</c:v>
                </c:pt>
                <c:pt idx="3">
                  <c:v>2.1059999999999999</c:v>
                </c:pt>
                <c:pt idx="4">
                  <c:v>2.556</c:v>
                </c:pt>
                <c:pt idx="6">
                  <c:v>2.4910000000000001</c:v>
                </c:pt>
                <c:pt idx="7">
                  <c:v>2.3370000000000002</c:v>
                </c:pt>
                <c:pt idx="8">
                  <c:v>2.1619999999999999</c:v>
                </c:pt>
                <c:pt idx="9">
                  <c:v>1.9450000000000001</c:v>
                </c:pt>
                <c:pt idx="11">
                  <c:v>1.599</c:v>
                </c:pt>
                <c:pt idx="12">
                  <c:v>1.4079999999999999</c:v>
                </c:pt>
                <c:pt idx="13">
                  <c:v>1.2989999999999999</c:v>
                </c:pt>
                <c:pt idx="14">
                  <c:v>1.23</c:v>
                </c:pt>
                <c:pt idx="15">
                  <c:v>1.1459999999999999</c:v>
                </c:pt>
                <c:pt idx="16">
                  <c:v>1.0409999999999999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102-4A60-BE22-2EB81F4C8A73}"/>
            </c:ext>
          </c:extLst>
        </c:ser>
        <c:ser>
          <c:idx val="1"/>
          <c:order val="1"/>
          <c:tx>
            <c:strRef>
              <c:f>Sheet1!$AW$3</c:f>
              <c:strCache>
                <c:ptCount val="1"/>
                <c:pt idx="0">
                  <c:v>With Outer GEMs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x"/>
            <c:errBarType val="both"/>
            <c:errValType val="stdErr"/>
            <c:noEndCap val="0"/>
            <c:spPr>
              <a:noFill/>
              <a:ln w="9525" cap="flat" cmpd="sng" algn="ctr">
                <a:noFill/>
                <a:round/>
              </a:ln>
              <a:effectLst/>
            </c:spPr>
          </c:errBars>
          <c:errBars>
            <c:errDir val="y"/>
            <c:errBarType val="both"/>
            <c:errValType val="cust"/>
            <c:noEndCap val="0"/>
            <c:plus>
              <c:numRef>
                <c:f>Sheet1!$AX$4:$AX$29</c:f>
                <c:numCache>
                  <c:formatCode>General</c:formatCode>
                  <c:ptCount val="26"/>
                  <c:pt idx="0">
                    <c:v>0.13200000000000001</c:v>
                  </c:pt>
                  <c:pt idx="1">
                    <c:v>7.0000000000000007E-2</c:v>
                  </c:pt>
                  <c:pt idx="2">
                    <c:v>0.05</c:v>
                  </c:pt>
                  <c:pt idx="3">
                    <c:v>3.6999999999999998E-2</c:v>
                  </c:pt>
                  <c:pt idx="4">
                    <c:v>6.8000000000000005E-2</c:v>
                  </c:pt>
                  <c:pt idx="6">
                    <c:v>5.3999999999999999E-2</c:v>
                  </c:pt>
                  <c:pt idx="8">
                    <c:v>4.4999999999999998E-2</c:v>
                  </c:pt>
                  <c:pt idx="9">
                    <c:v>0.04</c:v>
                  </c:pt>
                  <c:pt idx="11">
                    <c:v>3.3000000000000002E-2</c:v>
                  </c:pt>
                  <c:pt idx="12">
                    <c:v>2.9000000000000001E-2</c:v>
                  </c:pt>
                  <c:pt idx="13">
                    <c:v>2.9000000000000001E-2</c:v>
                  </c:pt>
                  <c:pt idx="14">
                    <c:v>0.04</c:v>
                  </c:pt>
                  <c:pt idx="15">
                    <c:v>3.5000000000000003E-2</c:v>
                  </c:pt>
                  <c:pt idx="16">
                    <c:v>3.1E-2</c:v>
                  </c:pt>
                  <c:pt idx="17">
                    <c:v>3.1E-2</c:v>
                  </c:pt>
                  <c:pt idx="18">
                    <c:v>0.03</c:v>
                  </c:pt>
                  <c:pt idx="19">
                    <c:v>2.5999999999999999E-2</c:v>
                  </c:pt>
                  <c:pt idx="20">
                    <c:v>3.4000000000000002E-2</c:v>
                  </c:pt>
                  <c:pt idx="22">
                    <c:v>3.1E-2</c:v>
                  </c:pt>
                  <c:pt idx="23">
                    <c:v>3.1E-2</c:v>
                  </c:pt>
                  <c:pt idx="24">
                    <c:v>3.1E-2</c:v>
                  </c:pt>
                  <c:pt idx="25">
                    <c:v>3.2000000000000001E-2</c:v>
                  </c:pt>
                </c:numCache>
              </c:numRef>
            </c:plus>
            <c:minus>
              <c:numRef>
                <c:f>Sheet1!$AX$4:$AX$29</c:f>
                <c:numCache>
                  <c:formatCode>General</c:formatCode>
                  <c:ptCount val="26"/>
                  <c:pt idx="0">
                    <c:v>0.13200000000000001</c:v>
                  </c:pt>
                  <c:pt idx="1">
                    <c:v>7.0000000000000007E-2</c:v>
                  </c:pt>
                  <c:pt idx="2">
                    <c:v>0.05</c:v>
                  </c:pt>
                  <c:pt idx="3">
                    <c:v>3.6999999999999998E-2</c:v>
                  </c:pt>
                  <c:pt idx="4">
                    <c:v>6.8000000000000005E-2</c:v>
                  </c:pt>
                  <c:pt idx="6">
                    <c:v>5.3999999999999999E-2</c:v>
                  </c:pt>
                  <c:pt idx="8">
                    <c:v>4.4999999999999998E-2</c:v>
                  </c:pt>
                  <c:pt idx="9">
                    <c:v>0.04</c:v>
                  </c:pt>
                  <c:pt idx="11">
                    <c:v>3.3000000000000002E-2</c:v>
                  </c:pt>
                  <c:pt idx="12">
                    <c:v>2.9000000000000001E-2</c:v>
                  </c:pt>
                  <c:pt idx="13">
                    <c:v>2.9000000000000001E-2</c:v>
                  </c:pt>
                  <c:pt idx="14">
                    <c:v>0.04</c:v>
                  </c:pt>
                  <c:pt idx="15">
                    <c:v>3.5000000000000003E-2</c:v>
                  </c:pt>
                  <c:pt idx="16">
                    <c:v>3.1E-2</c:v>
                  </c:pt>
                  <c:pt idx="17">
                    <c:v>3.1E-2</c:v>
                  </c:pt>
                  <c:pt idx="18">
                    <c:v>0.03</c:v>
                  </c:pt>
                  <c:pt idx="19">
                    <c:v>2.5999999999999999E-2</c:v>
                  </c:pt>
                  <c:pt idx="20">
                    <c:v>3.4000000000000002E-2</c:v>
                  </c:pt>
                  <c:pt idx="22">
                    <c:v>3.1E-2</c:v>
                  </c:pt>
                  <c:pt idx="23">
                    <c:v>3.1E-2</c:v>
                  </c:pt>
                  <c:pt idx="24">
                    <c:v>3.1E-2</c:v>
                  </c:pt>
                  <c:pt idx="25">
                    <c:v>3.2000000000000001E-2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Sheet1!$AT$4:$AT$20</c:f>
              <c:numCache>
                <c:formatCode>General</c:formatCode>
                <c:ptCount val="17"/>
                <c:pt idx="0">
                  <c:v>5</c:v>
                </c:pt>
                <c:pt idx="1">
                  <c:v>7</c:v>
                </c:pt>
                <c:pt idx="2">
                  <c:v>9</c:v>
                </c:pt>
                <c:pt idx="3">
                  <c:v>11</c:v>
                </c:pt>
                <c:pt idx="4">
                  <c:v>13</c:v>
                </c:pt>
                <c:pt idx="5">
                  <c:v>15</c:v>
                </c:pt>
                <c:pt idx="6">
                  <c:v>17</c:v>
                </c:pt>
                <c:pt idx="7">
                  <c:v>19</c:v>
                </c:pt>
                <c:pt idx="8">
                  <c:v>21</c:v>
                </c:pt>
                <c:pt idx="9">
                  <c:v>23</c:v>
                </c:pt>
                <c:pt idx="10">
                  <c:v>25.16</c:v>
                </c:pt>
                <c:pt idx="11">
                  <c:v>27</c:v>
                </c:pt>
                <c:pt idx="12">
                  <c:v>29</c:v>
                </c:pt>
                <c:pt idx="13">
                  <c:v>31</c:v>
                </c:pt>
                <c:pt idx="14">
                  <c:v>32</c:v>
                </c:pt>
                <c:pt idx="15">
                  <c:v>33</c:v>
                </c:pt>
                <c:pt idx="16">
                  <c:v>35</c:v>
                </c:pt>
              </c:numCache>
            </c:numRef>
          </c:xVal>
          <c:yVal>
            <c:numRef>
              <c:f>Sheet1!$AW$4:$AW$20</c:f>
              <c:numCache>
                <c:formatCode>General</c:formatCode>
                <c:ptCount val="17"/>
                <c:pt idx="0">
                  <c:v>3.2010000000000001</c:v>
                </c:pt>
                <c:pt idx="1">
                  <c:v>2.2200000000000002</c:v>
                </c:pt>
                <c:pt idx="2">
                  <c:v>1.53</c:v>
                </c:pt>
                <c:pt idx="3">
                  <c:v>1.2829999999999999</c:v>
                </c:pt>
                <c:pt idx="4">
                  <c:v>2.3809999999999998</c:v>
                </c:pt>
                <c:pt idx="6">
                  <c:v>1.8140000000000001</c:v>
                </c:pt>
                <c:pt idx="8">
                  <c:v>1.536</c:v>
                </c:pt>
                <c:pt idx="9">
                  <c:v>1.468</c:v>
                </c:pt>
                <c:pt idx="11">
                  <c:v>1.1339999999999999</c:v>
                </c:pt>
                <c:pt idx="12">
                  <c:v>1.0129999999999999</c:v>
                </c:pt>
                <c:pt idx="13">
                  <c:v>0.99939999999999996</c:v>
                </c:pt>
                <c:pt idx="14">
                  <c:v>1.22</c:v>
                </c:pt>
                <c:pt idx="15">
                  <c:v>1.145</c:v>
                </c:pt>
                <c:pt idx="16">
                  <c:v>1.0409999999999999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102-4A60-BE22-2EB81F4C8A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20014704"/>
        <c:axId val="-1120014160"/>
      </c:scatterChart>
      <c:valAx>
        <c:axId val="-1120014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0" i="0" baseline="0" dirty="0">
                    <a:effectLst/>
                  </a:rPr>
                  <a:t>Angle of Deviation from Beam Pipe (degrees)</a:t>
                </a:r>
                <a:endParaRPr lang="en-US" sz="1000" dirty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120014160"/>
        <c:crosses val="autoZero"/>
        <c:crossBetween val="midCat"/>
      </c:valAx>
      <c:valAx>
        <c:axId val="-1120014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0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0" i="0" baseline="0" dirty="0">
                    <a:effectLst/>
                  </a:rPr>
                  <a:t>Width (Sigma) of  (</a:t>
                </a:r>
                <a:r>
                  <a:rPr lang="en-US" sz="1200" b="0" i="0" baseline="0" dirty="0" err="1">
                    <a:effectLst/>
                  </a:rPr>
                  <a:t>p</a:t>
                </a:r>
                <a:r>
                  <a:rPr lang="en-US" sz="1200" b="0" i="0" baseline="-25000" dirty="0" err="1">
                    <a:effectLst/>
                  </a:rPr>
                  <a:t>reco</a:t>
                </a:r>
                <a:r>
                  <a:rPr lang="en-US" sz="1200" b="0" i="0" baseline="0" dirty="0" err="1">
                    <a:effectLst/>
                  </a:rPr>
                  <a:t>-p</a:t>
                </a:r>
                <a:r>
                  <a:rPr lang="en-US" sz="1200" b="0" i="0" baseline="-25000" dirty="0" err="1">
                    <a:effectLst/>
                  </a:rPr>
                  <a:t>gen</a:t>
                </a:r>
                <a:r>
                  <a:rPr lang="en-US" sz="1200" b="0" i="0" baseline="0" dirty="0">
                    <a:effectLst/>
                  </a:rPr>
                  <a:t>)/</a:t>
                </a:r>
                <a:r>
                  <a:rPr lang="en-US" sz="1200" b="0" i="0" baseline="0" dirty="0" err="1">
                    <a:effectLst/>
                  </a:rPr>
                  <a:t>p</a:t>
                </a:r>
                <a:r>
                  <a:rPr lang="en-US" sz="1200" b="0" i="0" baseline="-25000" dirty="0" err="1">
                    <a:effectLst/>
                  </a:rPr>
                  <a:t>gen</a:t>
                </a:r>
                <a:r>
                  <a:rPr lang="en-US" sz="1200" b="0" i="0" baseline="0" dirty="0">
                    <a:effectLst/>
                  </a:rPr>
                  <a:t> [%] </a:t>
                </a:r>
                <a:endParaRPr lang="en-US" sz="1200" dirty="0">
                  <a:effectLst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>
                    <a:solidFill>
                      <a:prstClr val="black">
                        <a:lumMod val="65000"/>
                        <a:lumOff val="35000"/>
                      </a:prstClr>
                    </a:solidFill>
                  </a:defRPr>
                </a:pPr>
                <a:endParaRPr lang="en-US" sz="1200" dirty="0"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1.4028100797593287E-2"/>
              <c:y val="0.1258773847376788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 b="0" i="0" u="none" strike="noStrike" kern="120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12001470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59196891536190988"/>
          <c:y val="0.17045641229464761"/>
          <c:w val="0.2816593766763042"/>
          <c:h val="0.172492713301536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200" b="0" i="0" baseline="0" dirty="0">
                <a:effectLst/>
              </a:rPr>
              <a:t>Momentum Resolution vs. Particle Momentum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n-US" sz="1200" b="0" i="0" baseline="0" dirty="0">
                <a:effectLst/>
              </a:rPr>
              <a:t>(</a:t>
            </a:r>
            <a:r>
              <a:rPr lang="en-US" sz="1200" b="0" i="0" baseline="0" dirty="0" err="1">
                <a:effectLst/>
              </a:rPr>
              <a:t>Pions</a:t>
            </a:r>
            <a:r>
              <a:rPr lang="en-US" sz="1200" b="0" i="0" baseline="0" dirty="0">
                <a:effectLst/>
              </a:rPr>
              <a:t>, Theta = 15.41 Degrees)</a:t>
            </a:r>
            <a:endParaRPr lang="en-US" sz="1200" dirty="0">
              <a:effectLst/>
            </a:endParaRPr>
          </a:p>
        </c:rich>
      </c:tx>
      <c:layout>
        <c:manualLayout>
          <c:xMode val="edge"/>
          <c:yMode val="edge"/>
          <c:x val="0.2133470503531778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544675298824943"/>
          <c:y val="0.13881624271330154"/>
          <c:w val="0.85085341805803438"/>
          <c:h val="0.72467839162692105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Sheet1!$L$64</c:f>
              <c:strCache>
                <c:ptCount val="1"/>
                <c:pt idx="0">
                  <c:v>No Outer GEMs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Sheet1!$M$66:$M$88</c:f>
                <c:numCache>
                  <c:formatCode>General</c:formatCode>
                  <c:ptCount val="23"/>
                  <c:pt idx="0">
                    <c:v>5.6000000000000001E-2</c:v>
                  </c:pt>
                  <c:pt idx="1">
                    <c:v>5.6000000000000001E-2</c:v>
                  </c:pt>
                  <c:pt idx="2">
                    <c:v>6.2E-2</c:v>
                  </c:pt>
                  <c:pt idx="3">
                    <c:v>6.0999999999999999E-2</c:v>
                  </c:pt>
                  <c:pt idx="4">
                    <c:v>0.08</c:v>
                  </c:pt>
                  <c:pt idx="5">
                    <c:v>7.0000000000000007E-2</c:v>
                  </c:pt>
                  <c:pt idx="6">
                    <c:v>6.0999999999999999E-2</c:v>
                  </c:pt>
                  <c:pt idx="7">
                    <c:v>0.06</c:v>
                  </c:pt>
                  <c:pt idx="8">
                    <c:v>7.6999999999999999E-2</c:v>
                  </c:pt>
                  <c:pt idx="9">
                    <c:v>7.4999999999999997E-2</c:v>
                  </c:pt>
                  <c:pt idx="10">
                    <c:v>0.1</c:v>
                  </c:pt>
                  <c:pt idx="11">
                    <c:v>0.08</c:v>
                  </c:pt>
                  <c:pt idx="12">
                    <c:v>8.2000000000000003E-2</c:v>
                  </c:pt>
                  <c:pt idx="13">
                    <c:v>8.6999999999999994E-2</c:v>
                  </c:pt>
                  <c:pt idx="14">
                    <c:v>8.4000000000000005E-2</c:v>
                  </c:pt>
                  <c:pt idx="15">
                    <c:v>0.10100000000000001</c:v>
                  </c:pt>
                  <c:pt idx="16">
                    <c:v>0.115</c:v>
                  </c:pt>
                  <c:pt idx="17">
                    <c:v>0.115</c:v>
                  </c:pt>
                  <c:pt idx="18">
                    <c:v>0.14099999999999999</c:v>
                  </c:pt>
                  <c:pt idx="19">
                    <c:v>0.16500000000000001</c:v>
                  </c:pt>
                </c:numCache>
              </c:numRef>
            </c:plus>
            <c:minus>
              <c:numRef>
                <c:f>Sheet1!$M$66:$M$88</c:f>
                <c:numCache>
                  <c:formatCode>General</c:formatCode>
                  <c:ptCount val="23"/>
                  <c:pt idx="0">
                    <c:v>5.6000000000000001E-2</c:v>
                  </c:pt>
                  <c:pt idx="1">
                    <c:v>5.6000000000000001E-2</c:v>
                  </c:pt>
                  <c:pt idx="2">
                    <c:v>6.2E-2</c:v>
                  </c:pt>
                  <c:pt idx="3">
                    <c:v>6.0999999999999999E-2</c:v>
                  </c:pt>
                  <c:pt idx="4">
                    <c:v>0.08</c:v>
                  </c:pt>
                  <c:pt idx="5">
                    <c:v>7.0000000000000007E-2</c:v>
                  </c:pt>
                  <c:pt idx="6">
                    <c:v>6.0999999999999999E-2</c:v>
                  </c:pt>
                  <c:pt idx="7">
                    <c:v>0.06</c:v>
                  </c:pt>
                  <c:pt idx="8">
                    <c:v>7.6999999999999999E-2</c:v>
                  </c:pt>
                  <c:pt idx="9">
                    <c:v>7.4999999999999997E-2</c:v>
                  </c:pt>
                  <c:pt idx="10">
                    <c:v>0.1</c:v>
                  </c:pt>
                  <c:pt idx="11">
                    <c:v>0.08</c:v>
                  </c:pt>
                  <c:pt idx="12">
                    <c:v>8.2000000000000003E-2</c:v>
                  </c:pt>
                  <c:pt idx="13">
                    <c:v>8.6999999999999994E-2</c:v>
                  </c:pt>
                  <c:pt idx="14">
                    <c:v>8.4000000000000005E-2</c:v>
                  </c:pt>
                  <c:pt idx="15">
                    <c:v>0.10100000000000001</c:v>
                  </c:pt>
                  <c:pt idx="16">
                    <c:v>0.115</c:v>
                  </c:pt>
                  <c:pt idx="17">
                    <c:v>0.115</c:v>
                  </c:pt>
                  <c:pt idx="18">
                    <c:v>0.14099999999999999</c:v>
                  </c:pt>
                  <c:pt idx="19">
                    <c:v>0.16500000000000001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noFill/>
                <a:round/>
              </a:ln>
              <a:effectLst/>
            </c:spPr>
          </c:errBars>
          <c:xVal>
            <c:numRef>
              <c:f>Sheet1!$K$66:$K$88</c:f>
              <c:numCache>
                <c:formatCode>General</c:formatCode>
                <c:ptCount val="2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15</c:v>
                </c:pt>
                <c:pt idx="13">
                  <c:v>20</c:v>
                </c:pt>
                <c:pt idx="14">
                  <c:v>25</c:v>
                </c:pt>
                <c:pt idx="15">
                  <c:v>30</c:v>
                </c:pt>
                <c:pt idx="16">
                  <c:v>35</c:v>
                </c:pt>
                <c:pt idx="17">
                  <c:v>40</c:v>
                </c:pt>
                <c:pt idx="18">
                  <c:v>50</c:v>
                </c:pt>
                <c:pt idx="19">
                  <c:v>60</c:v>
                </c:pt>
              </c:numCache>
            </c:numRef>
          </c:xVal>
          <c:yVal>
            <c:numRef>
              <c:f>Sheet1!$L$66:$L$88</c:f>
              <c:numCache>
                <c:formatCode>General</c:formatCode>
                <c:ptCount val="23"/>
                <c:pt idx="0">
                  <c:v>1.869</c:v>
                </c:pt>
                <c:pt idx="1">
                  <c:v>1.869</c:v>
                </c:pt>
                <c:pt idx="2">
                  <c:v>1.8819999999999999</c:v>
                </c:pt>
                <c:pt idx="3">
                  <c:v>2.044</c:v>
                </c:pt>
                <c:pt idx="4">
                  <c:v>2.2799999999999998</c:v>
                </c:pt>
                <c:pt idx="5">
                  <c:v>2.21</c:v>
                </c:pt>
                <c:pt idx="6">
                  <c:v>2.1709999999999998</c:v>
                </c:pt>
                <c:pt idx="7">
                  <c:v>2.2450000000000001</c:v>
                </c:pt>
                <c:pt idx="8">
                  <c:v>2.4180000000000001</c:v>
                </c:pt>
                <c:pt idx="9">
                  <c:v>2.286</c:v>
                </c:pt>
                <c:pt idx="10">
                  <c:v>2.4</c:v>
                </c:pt>
                <c:pt idx="11">
                  <c:v>2.5910000000000002</c:v>
                </c:pt>
                <c:pt idx="12">
                  <c:v>2.734</c:v>
                </c:pt>
                <c:pt idx="13">
                  <c:v>2.726</c:v>
                </c:pt>
                <c:pt idx="14">
                  <c:v>3.0089999999999999</c:v>
                </c:pt>
                <c:pt idx="15">
                  <c:v>3.5489999999999999</c:v>
                </c:pt>
                <c:pt idx="16">
                  <c:v>3.9660000000000002</c:v>
                </c:pt>
                <c:pt idx="17">
                  <c:v>4.056</c:v>
                </c:pt>
                <c:pt idx="18">
                  <c:v>4.9969999999999999</c:v>
                </c:pt>
                <c:pt idx="19">
                  <c:v>5.5540000000000003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A91-42D8-9102-9C832D9A8F0F}"/>
            </c:ext>
          </c:extLst>
        </c:ser>
        <c:ser>
          <c:idx val="1"/>
          <c:order val="1"/>
          <c:tx>
            <c:strRef>
              <c:f>Sheet1!$O$64</c:f>
              <c:strCache>
                <c:ptCount val="1"/>
                <c:pt idx="0">
                  <c:v>With Outer GEMs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Sheet1!$P$66:$P$87</c:f>
                <c:numCache>
                  <c:formatCode>General</c:formatCode>
                  <c:ptCount val="22"/>
                  <c:pt idx="0">
                    <c:v>3.4000000000000002E-2</c:v>
                  </c:pt>
                  <c:pt idx="1">
                    <c:v>3.1E-2</c:v>
                  </c:pt>
                  <c:pt idx="2">
                    <c:v>3.7999999999999999E-2</c:v>
                  </c:pt>
                  <c:pt idx="3">
                    <c:v>0.04</c:v>
                  </c:pt>
                  <c:pt idx="4">
                    <c:v>4.8000000000000001E-2</c:v>
                  </c:pt>
                  <c:pt idx="5">
                    <c:v>4.8000000000000001E-2</c:v>
                  </c:pt>
                  <c:pt idx="6">
                    <c:v>5.1999999999999998E-2</c:v>
                  </c:pt>
                  <c:pt idx="7">
                    <c:v>5.0999999999999997E-2</c:v>
                  </c:pt>
                  <c:pt idx="8">
                    <c:v>6.0999999999999999E-2</c:v>
                  </c:pt>
                  <c:pt idx="9">
                    <c:v>6.5000000000000002E-2</c:v>
                  </c:pt>
                  <c:pt idx="10">
                    <c:v>0.06</c:v>
                  </c:pt>
                  <c:pt idx="11">
                    <c:v>6.3E-2</c:v>
                  </c:pt>
                  <c:pt idx="12">
                    <c:v>6.7000000000000004E-2</c:v>
                  </c:pt>
                  <c:pt idx="13">
                    <c:v>7.4999999999999997E-2</c:v>
                  </c:pt>
                  <c:pt idx="14">
                    <c:v>7.4999999999999997E-2</c:v>
                  </c:pt>
                  <c:pt idx="15">
                    <c:v>7.3999999999999996E-2</c:v>
                  </c:pt>
                  <c:pt idx="16">
                    <c:v>9.0999999999999998E-2</c:v>
                  </c:pt>
                  <c:pt idx="17">
                    <c:v>0.1</c:v>
                  </c:pt>
                  <c:pt idx="18">
                    <c:v>0.09</c:v>
                  </c:pt>
                  <c:pt idx="19">
                    <c:v>0.09</c:v>
                  </c:pt>
                  <c:pt idx="20">
                    <c:v>9.2999999999999999E-2</c:v>
                  </c:pt>
                  <c:pt idx="21">
                    <c:v>9.7000000000000003E-2</c:v>
                  </c:pt>
                </c:numCache>
              </c:numRef>
            </c:plus>
            <c:minus>
              <c:numRef>
                <c:f>Sheet1!$P$66:$P$87</c:f>
                <c:numCache>
                  <c:formatCode>General</c:formatCode>
                  <c:ptCount val="22"/>
                  <c:pt idx="0">
                    <c:v>3.4000000000000002E-2</c:v>
                  </c:pt>
                  <c:pt idx="1">
                    <c:v>3.1E-2</c:v>
                  </c:pt>
                  <c:pt idx="2">
                    <c:v>3.7999999999999999E-2</c:v>
                  </c:pt>
                  <c:pt idx="3">
                    <c:v>0.04</c:v>
                  </c:pt>
                  <c:pt idx="4">
                    <c:v>4.8000000000000001E-2</c:v>
                  </c:pt>
                  <c:pt idx="5">
                    <c:v>4.8000000000000001E-2</c:v>
                  </c:pt>
                  <c:pt idx="6">
                    <c:v>5.1999999999999998E-2</c:v>
                  </c:pt>
                  <c:pt idx="7">
                    <c:v>5.0999999999999997E-2</c:v>
                  </c:pt>
                  <c:pt idx="8">
                    <c:v>6.0999999999999999E-2</c:v>
                  </c:pt>
                  <c:pt idx="9">
                    <c:v>6.5000000000000002E-2</c:v>
                  </c:pt>
                  <c:pt idx="10">
                    <c:v>0.06</c:v>
                  </c:pt>
                  <c:pt idx="11">
                    <c:v>6.3E-2</c:v>
                  </c:pt>
                  <c:pt idx="12">
                    <c:v>6.7000000000000004E-2</c:v>
                  </c:pt>
                  <c:pt idx="13">
                    <c:v>7.4999999999999997E-2</c:v>
                  </c:pt>
                  <c:pt idx="14">
                    <c:v>7.4999999999999997E-2</c:v>
                  </c:pt>
                  <c:pt idx="15">
                    <c:v>7.3999999999999996E-2</c:v>
                  </c:pt>
                  <c:pt idx="16">
                    <c:v>9.0999999999999998E-2</c:v>
                  </c:pt>
                  <c:pt idx="17">
                    <c:v>0.1</c:v>
                  </c:pt>
                  <c:pt idx="18">
                    <c:v>0.09</c:v>
                  </c:pt>
                  <c:pt idx="19">
                    <c:v>0.09</c:v>
                  </c:pt>
                  <c:pt idx="20">
                    <c:v>9.2999999999999999E-2</c:v>
                  </c:pt>
                  <c:pt idx="21">
                    <c:v>9.7000000000000003E-2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cust"/>
            <c:noEndCap val="0"/>
            <c:plus>
              <c:numRef>
                <c:f>Sheet1!$P$66:$P$88</c:f>
                <c:numCache>
                  <c:formatCode>General</c:formatCode>
                  <c:ptCount val="23"/>
                  <c:pt idx="0">
                    <c:v>3.4000000000000002E-2</c:v>
                  </c:pt>
                  <c:pt idx="1">
                    <c:v>3.1E-2</c:v>
                  </c:pt>
                  <c:pt idx="2">
                    <c:v>3.7999999999999999E-2</c:v>
                  </c:pt>
                  <c:pt idx="3">
                    <c:v>0.04</c:v>
                  </c:pt>
                  <c:pt idx="4">
                    <c:v>4.8000000000000001E-2</c:v>
                  </c:pt>
                  <c:pt idx="5">
                    <c:v>4.8000000000000001E-2</c:v>
                  </c:pt>
                  <c:pt idx="6">
                    <c:v>5.1999999999999998E-2</c:v>
                  </c:pt>
                  <c:pt idx="7">
                    <c:v>5.0999999999999997E-2</c:v>
                  </c:pt>
                  <c:pt idx="8">
                    <c:v>6.0999999999999999E-2</c:v>
                  </c:pt>
                  <c:pt idx="9">
                    <c:v>6.5000000000000002E-2</c:v>
                  </c:pt>
                  <c:pt idx="10">
                    <c:v>0.06</c:v>
                  </c:pt>
                  <c:pt idx="11">
                    <c:v>6.3E-2</c:v>
                  </c:pt>
                  <c:pt idx="12">
                    <c:v>6.7000000000000004E-2</c:v>
                  </c:pt>
                  <c:pt idx="13">
                    <c:v>7.4999999999999997E-2</c:v>
                  </c:pt>
                  <c:pt idx="14">
                    <c:v>7.4999999999999997E-2</c:v>
                  </c:pt>
                  <c:pt idx="15">
                    <c:v>7.3999999999999996E-2</c:v>
                  </c:pt>
                  <c:pt idx="16">
                    <c:v>9.0999999999999998E-2</c:v>
                  </c:pt>
                  <c:pt idx="17">
                    <c:v>0.1</c:v>
                  </c:pt>
                  <c:pt idx="18">
                    <c:v>0.09</c:v>
                  </c:pt>
                  <c:pt idx="19">
                    <c:v>0.09</c:v>
                  </c:pt>
                  <c:pt idx="20">
                    <c:v>9.2999999999999999E-2</c:v>
                  </c:pt>
                  <c:pt idx="21">
                    <c:v>9.7000000000000003E-2</c:v>
                  </c:pt>
                </c:numCache>
              </c:numRef>
            </c:plus>
            <c:minus>
              <c:numRef>
                <c:f>Sheet1!$P$66:$P$88</c:f>
                <c:numCache>
                  <c:formatCode>General</c:formatCode>
                  <c:ptCount val="23"/>
                  <c:pt idx="0">
                    <c:v>3.4000000000000002E-2</c:v>
                  </c:pt>
                  <c:pt idx="1">
                    <c:v>3.1E-2</c:v>
                  </c:pt>
                  <c:pt idx="2">
                    <c:v>3.7999999999999999E-2</c:v>
                  </c:pt>
                  <c:pt idx="3">
                    <c:v>0.04</c:v>
                  </c:pt>
                  <c:pt idx="4">
                    <c:v>4.8000000000000001E-2</c:v>
                  </c:pt>
                  <c:pt idx="5">
                    <c:v>4.8000000000000001E-2</c:v>
                  </c:pt>
                  <c:pt idx="6">
                    <c:v>5.1999999999999998E-2</c:v>
                  </c:pt>
                  <c:pt idx="7">
                    <c:v>5.0999999999999997E-2</c:v>
                  </c:pt>
                  <c:pt idx="8">
                    <c:v>6.0999999999999999E-2</c:v>
                  </c:pt>
                  <c:pt idx="9">
                    <c:v>6.5000000000000002E-2</c:v>
                  </c:pt>
                  <c:pt idx="10">
                    <c:v>0.06</c:v>
                  </c:pt>
                  <c:pt idx="11">
                    <c:v>6.3E-2</c:v>
                  </c:pt>
                  <c:pt idx="12">
                    <c:v>6.7000000000000004E-2</c:v>
                  </c:pt>
                  <c:pt idx="13">
                    <c:v>7.4999999999999997E-2</c:v>
                  </c:pt>
                  <c:pt idx="14">
                    <c:v>7.4999999999999997E-2</c:v>
                  </c:pt>
                  <c:pt idx="15">
                    <c:v>7.3999999999999996E-2</c:v>
                  </c:pt>
                  <c:pt idx="16">
                    <c:v>9.0999999999999998E-2</c:v>
                  </c:pt>
                  <c:pt idx="17">
                    <c:v>0.1</c:v>
                  </c:pt>
                  <c:pt idx="18">
                    <c:v>0.09</c:v>
                  </c:pt>
                  <c:pt idx="19">
                    <c:v>0.09</c:v>
                  </c:pt>
                  <c:pt idx="20">
                    <c:v>9.2999999999999999E-2</c:v>
                  </c:pt>
                  <c:pt idx="21">
                    <c:v>9.7000000000000003E-2</c:v>
                  </c:pt>
                </c:numCache>
              </c:numRef>
            </c:minus>
            <c:spPr>
              <a:noFill/>
              <a:ln w="9525" cap="flat" cmpd="sng" algn="ctr">
                <a:noFill/>
                <a:round/>
              </a:ln>
              <a:effectLst/>
            </c:spPr>
          </c:errBars>
          <c:xVal>
            <c:numRef>
              <c:f>Sheet1!$N$66:$N$87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15</c:v>
                </c:pt>
                <c:pt idx="13">
                  <c:v>20</c:v>
                </c:pt>
                <c:pt idx="14">
                  <c:v>25</c:v>
                </c:pt>
                <c:pt idx="15">
                  <c:v>30</c:v>
                </c:pt>
                <c:pt idx="16">
                  <c:v>35</c:v>
                </c:pt>
                <c:pt idx="17">
                  <c:v>40</c:v>
                </c:pt>
                <c:pt idx="18">
                  <c:v>45</c:v>
                </c:pt>
                <c:pt idx="19">
                  <c:v>50</c:v>
                </c:pt>
                <c:pt idx="20">
                  <c:v>55</c:v>
                </c:pt>
                <c:pt idx="21">
                  <c:v>60</c:v>
                </c:pt>
              </c:numCache>
            </c:numRef>
          </c:xVal>
          <c:yVal>
            <c:numRef>
              <c:f>Sheet1!$O$66:$O$87</c:f>
              <c:numCache>
                <c:formatCode>General</c:formatCode>
                <c:ptCount val="22"/>
                <c:pt idx="0">
                  <c:v>0.99099999999999999</c:v>
                </c:pt>
                <c:pt idx="1">
                  <c:v>1.018</c:v>
                </c:pt>
                <c:pt idx="2">
                  <c:v>1.163</c:v>
                </c:pt>
                <c:pt idx="3">
                  <c:v>1.2969999999999999</c:v>
                </c:pt>
                <c:pt idx="4">
                  <c:v>1.4590000000000001</c:v>
                </c:pt>
                <c:pt idx="5">
                  <c:v>1.5369999999999999</c:v>
                </c:pt>
                <c:pt idx="6">
                  <c:v>1.611</c:v>
                </c:pt>
                <c:pt idx="7">
                  <c:v>1.7090000000000001</c:v>
                </c:pt>
                <c:pt idx="8">
                  <c:v>1.8380000000000001</c:v>
                </c:pt>
                <c:pt idx="9">
                  <c:v>1.8959999999999999</c:v>
                </c:pt>
                <c:pt idx="10">
                  <c:v>1.9339999999999999</c:v>
                </c:pt>
                <c:pt idx="11">
                  <c:v>2.0230000000000001</c:v>
                </c:pt>
                <c:pt idx="12">
                  <c:v>2.024</c:v>
                </c:pt>
                <c:pt idx="13">
                  <c:v>2.2850000000000001</c:v>
                </c:pt>
                <c:pt idx="14">
                  <c:v>2.3149999999999999</c:v>
                </c:pt>
                <c:pt idx="15">
                  <c:v>2.5990000000000002</c:v>
                </c:pt>
                <c:pt idx="16">
                  <c:v>2.907</c:v>
                </c:pt>
                <c:pt idx="17">
                  <c:v>2.9729999999999999</c:v>
                </c:pt>
                <c:pt idx="18">
                  <c:v>2.9849999999999999</c:v>
                </c:pt>
                <c:pt idx="19">
                  <c:v>3.13</c:v>
                </c:pt>
                <c:pt idx="20">
                  <c:v>3.0259999999999998</c:v>
                </c:pt>
                <c:pt idx="21">
                  <c:v>3.109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A91-42D8-9102-9C832D9A8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20016880"/>
        <c:axId val="-1120023952"/>
        <c:extLst>
          <c:ext xmlns:c15="http://schemas.microsoft.com/office/drawing/2012/chart" uri="{02D57815-91ED-43cb-92C2-25804820EDAC}">
            <c15:filteredScatte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Sheet1!$Q$64</c15:sqref>
                        </c15:formulaRef>
                      </c:ext>
                    </c:extLst>
                    <c:strCache>
                      <c:ptCount val="1"/>
                      <c:pt idx="0">
                        <c:v>3.0 T with FFGs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errBars>
                  <c:errDir val="y"/>
                  <c:errBarType val="both"/>
                  <c:errValType val="cust"/>
                  <c:noEndCap val="0"/>
                  <c:plus>
                    <c:numRef>
                      <c:extLst>
                        <c:ext uri="{02D57815-91ED-43cb-92C2-25804820EDAC}">
                          <c15:formulaRef>
                            <c15:sqref>Sheet1!$R$66:$R$87</c15:sqref>
                          </c15:formulaRef>
                        </c:ext>
                      </c:extLst>
                      <c:numCache>
                        <c:formatCode>General</c:formatCode>
                        <c:ptCount val="22"/>
                        <c:pt idx="0">
                          <c:v>2.5999999999999999E-2</c:v>
                        </c:pt>
                        <c:pt idx="1">
                          <c:v>2.93E-2</c:v>
                        </c:pt>
                        <c:pt idx="2">
                          <c:v>0.03</c:v>
                        </c:pt>
                        <c:pt idx="3">
                          <c:v>2.8000000000000001E-2</c:v>
                        </c:pt>
                        <c:pt idx="4">
                          <c:v>2.9499999999999998E-2</c:v>
                        </c:pt>
                        <c:pt idx="5">
                          <c:v>3.09E-2</c:v>
                        </c:pt>
                        <c:pt idx="6">
                          <c:v>3.4000000000000002E-2</c:v>
                        </c:pt>
                        <c:pt idx="7">
                          <c:v>0.03</c:v>
                        </c:pt>
                        <c:pt idx="8">
                          <c:v>0.04</c:v>
                        </c:pt>
                        <c:pt idx="9">
                          <c:v>3.5000000000000003E-2</c:v>
                        </c:pt>
                        <c:pt idx="10">
                          <c:v>0.04</c:v>
                        </c:pt>
                        <c:pt idx="11">
                          <c:v>3.5000000000000003E-2</c:v>
                        </c:pt>
                        <c:pt idx="12">
                          <c:v>3.9E-2</c:v>
                        </c:pt>
                        <c:pt idx="13">
                          <c:v>4.3999999999999997E-2</c:v>
                        </c:pt>
                        <c:pt idx="14">
                          <c:v>4.8000000000000001E-2</c:v>
                        </c:pt>
                        <c:pt idx="15">
                          <c:v>5.2999999999999999E-2</c:v>
                        </c:pt>
                        <c:pt idx="16">
                          <c:v>5.1999999999999998E-2</c:v>
                        </c:pt>
                        <c:pt idx="17">
                          <c:v>0.05</c:v>
                        </c:pt>
                        <c:pt idx="18">
                          <c:v>5.8000000000000003E-2</c:v>
                        </c:pt>
                        <c:pt idx="19">
                          <c:v>5.8000000000000003E-2</c:v>
                        </c:pt>
                        <c:pt idx="20">
                          <c:v>0.06</c:v>
                        </c:pt>
                        <c:pt idx="21">
                          <c:v>6.5000000000000002E-2</c:v>
                        </c:pt>
                      </c:numCache>
                    </c:numRef>
                  </c:plus>
                  <c:minus>
                    <c:numRef>
                      <c:extLst>
                        <c:ext uri="{02D57815-91ED-43cb-92C2-25804820EDAC}">
                          <c15:formulaRef>
                            <c15:sqref>Sheet1!$R$66:$R$87</c15:sqref>
                          </c15:formulaRef>
                        </c:ext>
                      </c:extLst>
                      <c:numCache>
                        <c:formatCode>General</c:formatCode>
                        <c:ptCount val="22"/>
                        <c:pt idx="0">
                          <c:v>2.5999999999999999E-2</c:v>
                        </c:pt>
                        <c:pt idx="1">
                          <c:v>2.93E-2</c:v>
                        </c:pt>
                        <c:pt idx="2">
                          <c:v>0.03</c:v>
                        </c:pt>
                        <c:pt idx="3">
                          <c:v>2.8000000000000001E-2</c:v>
                        </c:pt>
                        <c:pt idx="4">
                          <c:v>2.9499999999999998E-2</c:v>
                        </c:pt>
                        <c:pt idx="5">
                          <c:v>3.09E-2</c:v>
                        </c:pt>
                        <c:pt idx="6">
                          <c:v>3.4000000000000002E-2</c:v>
                        </c:pt>
                        <c:pt idx="7">
                          <c:v>0.03</c:v>
                        </c:pt>
                        <c:pt idx="8">
                          <c:v>0.04</c:v>
                        </c:pt>
                        <c:pt idx="9">
                          <c:v>3.5000000000000003E-2</c:v>
                        </c:pt>
                        <c:pt idx="10">
                          <c:v>0.04</c:v>
                        </c:pt>
                        <c:pt idx="11">
                          <c:v>3.5000000000000003E-2</c:v>
                        </c:pt>
                        <c:pt idx="12">
                          <c:v>3.9E-2</c:v>
                        </c:pt>
                        <c:pt idx="13">
                          <c:v>4.3999999999999997E-2</c:v>
                        </c:pt>
                        <c:pt idx="14">
                          <c:v>4.8000000000000001E-2</c:v>
                        </c:pt>
                        <c:pt idx="15">
                          <c:v>5.2999999999999999E-2</c:v>
                        </c:pt>
                        <c:pt idx="16">
                          <c:v>5.1999999999999998E-2</c:v>
                        </c:pt>
                        <c:pt idx="17">
                          <c:v>0.05</c:v>
                        </c:pt>
                        <c:pt idx="18">
                          <c:v>5.8000000000000003E-2</c:v>
                        </c:pt>
                        <c:pt idx="19">
                          <c:v>5.8000000000000003E-2</c:v>
                        </c:pt>
                        <c:pt idx="20">
                          <c:v>0.06</c:v>
                        </c:pt>
                        <c:pt idx="21">
                          <c:v>6.5000000000000002E-2</c:v>
                        </c:pt>
                      </c:numCache>
                    </c:numRef>
                  </c:minus>
                  <c:spPr>
                    <a:noFill/>
                    <a:ln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round/>
                    </a:ln>
                    <a:effectLst/>
                  </c:spPr>
                </c:errBars>
                <c:errBars>
                  <c:errDir val="x"/>
                  <c:errBarType val="both"/>
                  <c:errValType val="fixedVal"/>
                  <c:noEndCap val="0"/>
                  <c:val val="1"/>
                  <c:spPr>
                    <a:noFill/>
                    <a:ln w="9525" cap="flat" cmpd="sng" algn="ctr">
                      <a:noFill/>
                      <a:round/>
                    </a:ln>
                    <a:effectLst/>
                  </c:spPr>
                </c:errBars>
                <c:xVal>
                  <c:numRef>
                    <c:extLst>
                      <c:ext uri="{02D57815-91ED-43cb-92C2-25804820EDAC}">
                        <c15:formulaRef>
                          <c15:sqref>Sheet1!$N$66:$N$87</c15:sqref>
                        </c15:formulaRef>
                      </c:ext>
                    </c:extLst>
                    <c:numCache>
                      <c:formatCode>General</c:formatCode>
                      <c:ptCount val="22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  <c:pt idx="8">
                        <c:v>9</c:v>
                      </c:pt>
                      <c:pt idx="9">
                        <c:v>10</c:v>
                      </c:pt>
                      <c:pt idx="10">
                        <c:v>11</c:v>
                      </c:pt>
                      <c:pt idx="11">
                        <c:v>12</c:v>
                      </c:pt>
                      <c:pt idx="12">
                        <c:v>15</c:v>
                      </c:pt>
                      <c:pt idx="13">
                        <c:v>20</c:v>
                      </c:pt>
                      <c:pt idx="14">
                        <c:v>25</c:v>
                      </c:pt>
                      <c:pt idx="15">
                        <c:v>30</c:v>
                      </c:pt>
                      <c:pt idx="16">
                        <c:v>35</c:v>
                      </c:pt>
                      <c:pt idx="17">
                        <c:v>40</c:v>
                      </c:pt>
                      <c:pt idx="18">
                        <c:v>45</c:v>
                      </c:pt>
                      <c:pt idx="19">
                        <c:v>50</c:v>
                      </c:pt>
                      <c:pt idx="20">
                        <c:v>55</c:v>
                      </c:pt>
                      <c:pt idx="21">
                        <c:v>60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Sheet1!$Q$66:$Q$87</c15:sqref>
                        </c15:formulaRef>
                      </c:ext>
                    </c:extLst>
                    <c:numCache>
                      <c:formatCode>General</c:formatCode>
                      <c:ptCount val="22"/>
                      <c:pt idx="0">
                        <c:v>0.83130000000000004</c:v>
                      </c:pt>
                      <c:pt idx="1">
                        <c:v>0.89019999999999999</c:v>
                      </c:pt>
                      <c:pt idx="2">
                        <c:v>0.96099999999999997</c:v>
                      </c:pt>
                      <c:pt idx="3">
                        <c:v>0.92100000000000004</c:v>
                      </c:pt>
                      <c:pt idx="4">
                        <c:v>0.96560000000000001</c:v>
                      </c:pt>
                      <c:pt idx="5">
                        <c:v>0.97299999999999998</c:v>
                      </c:pt>
                      <c:pt idx="6">
                        <c:v>1.0409999999999999</c:v>
                      </c:pt>
                      <c:pt idx="7">
                        <c:v>1.054</c:v>
                      </c:pt>
                      <c:pt idx="8">
                        <c:v>1.1499999999999999</c:v>
                      </c:pt>
                      <c:pt idx="9">
                        <c:v>1.0640000000000001</c:v>
                      </c:pt>
                      <c:pt idx="10">
                        <c:v>1.23</c:v>
                      </c:pt>
                      <c:pt idx="11">
                        <c:v>1.1419999999999999</c:v>
                      </c:pt>
                      <c:pt idx="12">
                        <c:v>1.284</c:v>
                      </c:pt>
                      <c:pt idx="13">
                        <c:v>1.4410000000000001</c:v>
                      </c:pt>
                      <c:pt idx="14">
                        <c:v>1.554</c:v>
                      </c:pt>
                      <c:pt idx="15">
                        <c:v>1.6919999999999999</c:v>
                      </c:pt>
                      <c:pt idx="16">
                        <c:v>1.7689999999999999</c:v>
                      </c:pt>
                      <c:pt idx="17">
                        <c:v>1.85</c:v>
                      </c:pt>
                      <c:pt idx="18">
                        <c:v>1.9430000000000001</c:v>
                      </c:pt>
                      <c:pt idx="19">
                        <c:v>2.0550000000000002</c:v>
                      </c:pt>
                      <c:pt idx="20">
                        <c:v>2.077</c:v>
                      </c:pt>
                      <c:pt idx="21">
                        <c:v>2.1549999999999998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2-9A91-42D8-9102-9C832D9A8F0F}"/>
                  </c:ext>
                </c:extLst>
              </c15:ser>
            </c15:filteredScatterSeries>
          </c:ext>
        </c:extLst>
      </c:scatterChart>
      <c:valAx>
        <c:axId val="-1120016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Momentum (GeV/c)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120023952"/>
        <c:crosses val="autoZero"/>
        <c:crossBetween val="midCat"/>
      </c:valAx>
      <c:valAx>
        <c:axId val="-1120023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0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0" i="0" baseline="0" dirty="0">
                    <a:effectLst/>
                  </a:rPr>
                  <a:t>Width (Sigma) of  (</a:t>
                </a:r>
                <a:r>
                  <a:rPr lang="en-US" sz="1200" b="0" i="0" baseline="0" dirty="0" err="1">
                    <a:effectLst/>
                  </a:rPr>
                  <a:t>p</a:t>
                </a:r>
                <a:r>
                  <a:rPr lang="en-US" sz="1200" b="0" i="0" baseline="-25000" dirty="0" err="1">
                    <a:effectLst/>
                  </a:rPr>
                  <a:t>reco</a:t>
                </a:r>
                <a:r>
                  <a:rPr lang="en-US" sz="1200" b="0" i="0" baseline="0" dirty="0" err="1">
                    <a:effectLst/>
                  </a:rPr>
                  <a:t>-p</a:t>
                </a:r>
                <a:r>
                  <a:rPr lang="en-US" sz="1200" b="0" i="0" baseline="-25000" dirty="0" err="1">
                    <a:effectLst/>
                  </a:rPr>
                  <a:t>gen</a:t>
                </a:r>
                <a:r>
                  <a:rPr lang="en-US" sz="1200" b="0" i="0" baseline="0" dirty="0">
                    <a:effectLst/>
                  </a:rPr>
                  <a:t>)/</a:t>
                </a:r>
                <a:r>
                  <a:rPr lang="en-US" sz="1200" b="0" i="0" baseline="0" dirty="0" err="1">
                    <a:effectLst/>
                  </a:rPr>
                  <a:t>p</a:t>
                </a:r>
                <a:r>
                  <a:rPr lang="en-US" sz="1200" b="0" i="0" baseline="-25000" dirty="0" err="1">
                    <a:effectLst/>
                  </a:rPr>
                  <a:t>gen</a:t>
                </a:r>
                <a:r>
                  <a:rPr lang="en-US" sz="1200" b="0" i="0" baseline="0" dirty="0">
                    <a:effectLst/>
                  </a:rPr>
                  <a:t> [%] </a:t>
                </a:r>
                <a:endParaRPr lang="en-US" sz="1200" dirty="0">
                  <a:effectLst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>
                    <a:solidFill>
                      <a:prstClr val="black">
                        <a:lumMod val="65000"/>
                        <a:lumOff val="35000"/>
                      </a:prstClr>
                    </a:solidFill>
                  </a:defRPr>
                </a:pPr>
                <a:endParaRPr lang="en-US" sz="12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1.6207204117353689E-2"/>
              <c:y val="0.140632852680123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 b="0" i="0" u="none" strike="noStrike" kern="120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12001688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15238820775434395"/>
          <c:y val="0.15491520932697403"/>
          <c:w val="0.27442525518248745"/>
          <c:h val="0.151878142863267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B5660B-F19D-4C2F-8E71-AE24310A72EC}" type="datetimeFigureOut">
              <a:rPr lang="en-US" smtClean="0"/>
              <a:t>4/29/2019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2D43F-AD3E-4283-A501-B28F284F5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24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971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730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066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23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976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009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May 7,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080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May 7,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327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May 7,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31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919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950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975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May 7,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2750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gradFill rotWithShape="1">
          <a:gsLst>
            <a:gs pos="18000">
              <a:schemeClr val="tx1"/>
            </a:gs>
            <a:gs pos="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534400" cy="82833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28408" y="6655658"/>
            <a:ext cx="954740" cy="202341"/>
          </a:xfrm>
        </p:spPr>
        <p:txBody>
          <a:bodyPr/>
          <a:lstStyle/>
          <a:p>
            <a:r>
              <a:rPr lang="en-US"/>
              <a:t>May 7, 2019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655659"/>
            <a:ext cx="1228408" cy="202341"/>
          </a:xfrm>
        </p:spPr>
        <p:txBody>
          <a:bodyPr/>
          <a:lstStyle/>
          <a:p>
            <a:r>
              <a:rPr lang="en-US"/>
              <a:t>B.Azmoun, BNL       MPGD2019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2949" y="0"/>
            <a:ext cx="589051" cy="338231"/>
          </a:xfrm>
        </p:spPr>
        <p:txBody>
          <a:bodyPr/>
          <a:lstStyle>
            <a:lvl1pPr>
              <a:defRPr sz="1800"/>
            </a:lvl1pPr>
          </a:lstStyle>
          <a:p>
            <a:fld id="{BDC4F15D-BE77-4607-A714-B9ADE03EBB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097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66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May 7,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025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091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845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10600" cy="82203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705601"/>
            <a:ext cx="2170545" cy="152400"/>
          </a:xfrm>
        </p:spPr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41018" y="6705600"/>
            <a:ext cx="350982" cy="152400"/>
          </a:xfrm>
        </p:spPr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993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782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16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7,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28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May 7,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B.Azmoun, BNL       MPGD2019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B8E43-84F8-43BC-8D70-8C3FF9D0F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48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hf hd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4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47.emf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G"/><Relationship Id="rId3" Type="http://schemas.openxmlformats.org/officeDocument/2006/relationships/image" Target="../media/image55.png"/><Relationship Id="rId7" Type="http://schemas.openxmlformats.org/officeDocument/2006/relationships/image" Target="../media/image7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G"/><Relationship Id="rId5" Type="http://schemas.openxmlformats.org/officeDocument/2006/relationships/image" Target="../media/image68.JPG"/><Relationship Id="rId4" Type="http://schemas.openxmlformats.org/officeDocument/2006/relationships/image" Target="../media/image67.jpeg"/><Relationship Id="rId9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7" Type="http://schemas.openxmlformats.org/officeDocument/2006/relationships/image" Target="../media/image10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emf"/><Relationship Id="rId5" Type="http://schemas.openxmlformats.org/officeDocument/2006/relationships/image" Target="../media/image40.png"/><Relationship Id="rId4" Type="http://schemas.openxmlformats.org/officeDocument/2006/relationships/image" Target="../media/image3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6E9C36-1ABF-45E9-AE39-DE3889B3B3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603" y="842865"/>
            <a:ext cx="9448800" cy="2306767"/>
          </a:xfrm>
        </p:spPr>
        <p:txBody>
          <a:bodyPr>
            <a:normAutofit fontScale="90000"/>
          </a:bodyPr>
          <a:lstStyle/>
          <a:p>
            <a:r>
              <a:rPr lang="en-US" dirty="0"/>
              <a:t>New Developments in MPGDs for a Future Electron Ion Collider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457D648-2543-4215-B55E-8A2AEE28C0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5603" y="3708369"/>
            <a:ext cx="3710473" cy="6858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Bob Azmoun, BNL</a:t>
            </a:r>
          </a:p>
          <a:p>
            <a:r>
              <a:rPr lang="en-US" b="1" dirty="0"/>
              <a:t>For the eRD6 Consortium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BA9111-CE49-4BEC-879E-58B8788CF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857" y="3149632"/>
            <a:ext cx="3532365" cy="34592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8DDFE2-146E-4F1D-9FF9-F7AA1C5272F0}"/>
              </a:ext>
            </a:extLst>
          </p:cNvPr>
          <p:cNvSpPr txBox="1"/>
          <p:nvPr/>
        </p:nvSpPr>
        <p:spPr>
          <a:xfrm>
            <a:off x="10412963" y="4024837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May 7</a:t>
            </a:r>
          </a:p>
        </p:txBody>
      </p:sp>
    </p:spTree>
    <p:extLst>
      <p:ext uri="{BB962C8B-B14F-4D97-AF65-F5344CB8AC3E}">
        <p14:creationId xmlns:p14="http://schemas.microsoft.com/office/powerpoint/2010/main" val="1327109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681" y="1407651"/>
            <a:ext cx="3463408" cy="25743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681" y="3754581"/>
            <a:ext cx="3463408" cy="2661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894" y="2819997"/>
            <a:ext cx="4237080" cy="327573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70847" y="3629483"/>
            <a:ext cx="1387822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Hit maps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85392" y="854933"/>
            <a:ext cx="3601008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A - </a:t>
            </a:r>
            <a:r>
              <a:rPr lang="en-US" dirty="0"/>
              <a:t>Shutter between detector </a:t>
            </a:r>
          </a:p>
          <a:p>
            <a:r>
              <a:rPr lang="en-US" dirty="0"/>
              <a:t>and radiator </a:t>
            </a:r>
            <a:r>
              <a:rPr lang="en-US" dirty="0">
                <a:solidFill>
                  <a:srgbClr val="C00000"/>
                </a:solidFill>
              </a:rPr>
              <a:t>OPEN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83539" y="5999927"/>
            <a:ext cx="2966902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B -</a:t>
            </a:r>
            <a:r>
              <a:rPr lang="en-US" dirty="0"/>
              <a:t> Shutter between detector </a:t>
            </a:r>
          </a:p>
          <a:p>
            <a:r>
              <a:rPr lang="en-US" dirty="0"/>
              <a:t>and radiator </a:t>
            </a:r>
            <a:r>
              <a:rPr lang="en-US" dirty="0">
                <a:solidFill>
                  <a:srgbClr val="C00000"/>
                </a:solidFill>
              </a:rPr>
              <a:t>CLOSED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60309" y="3473697"/>
            <a:ext cx="1236236" cy="338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MIPs (beam)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 flipV="1">
            <a:off x="3278385" y="2616818"/>
            <a:ext cx="1972558" cy="855047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 flipH="1">
            <a:off x="3442312" y="3814149"/>
            <a:ext cx="1887414" cy="1133110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4820794" y="1828300"/>
            <a:ext cx="1158907" cy="338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Photon ring</a:t>
            </a:r>
          </a:p>
        </p:txBody>
      </p:sp>
      <p:cxnSp>
        <p:nvCxnSpPr>
          <p:cNvPr id="26" name="Straight Arrow Connector 25"/>
          <p:cNvCxnSpPr/>
          <p:nvPr/>
        </p:nvCxnSpPr>
        <p:spPr bwMode="auto">
          <a:xfrm flipH="1">
            <a:off x="3716175" y="2146335"/>
            <a:ext cx="1616785" cy="198692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7011729" y="2148216"/>
            <a:ext cx="3039165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A – B </a:t>
            </a:r>
            <a:r>
              <a:rPr lang="en-US" dirty="0"/>
              <a:t>(properly normalized): </a:t>
            </a:r>
          </a:p>
          <a:p>
            <a:r>
              <a:rPr lang="en-US" dirty="0">
                <a:solidFill>
                  <a:srgbClr val="C00000"/>
                </a:solidFill>
              </a:rPr>
              <a:t>only the photon ring remains 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DB50C9-BEA3-4ACD-94CC-C9427A90B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580"/>
            <a:ext cx="8610600" cy="822036"/>
          </a:xfrm>
        </p:spPr>
        <p:txBody>
          <a:bodyPr/>
          <a:lstStyle/>
          <a:p>
            <a:r>
              <a:rPr lang="en-US" dirty="0"/>
              <a:t>First hints from the test beam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9F407279-4D9A-45CC-8A57-9C3A21BC1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EIC Detector R&amp;D AC Meeting @ BNL, 1/24/2019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473934AC-1631-4BDB-A760-775080B57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9879-F642-4539-B771-5858C2549C41}" type="slidenum">
              <a:rPr lang="en-US" smtClean="0"/>
              <a:t>10</a:t>
            </a:fld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1E0DE12-64DB-4ABD-809F-1DFBD66152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0000"/>
          </a:blip>
          <a:srcRect l="11126" t="10840" r="17051" b="14913"/>
          <a:stretch/>
        </p:blipFill>
        <p:spPr>
          <a:xfrm>
            <a:off x="10902503" y="-3184"/>
            <a:ext cx="1289497" cy="79980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610A2BC-CF8C-40DA-81CC-9FBDAE374760}"/>
              </a:ext>
            </a:extLst>
          </p:cNvPr>
          <p:cNvSpPr txBox="1"/>
          <p:nvPr/>
        </p:nvSpPr>
        <p:spPr>
          <a:xfrm rot="2419796">
            <a:off x="2872883" y="2655660"/>
            <a:ext cx="6822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highlight>
                  <a:srgbClr val="FFFF00"/>
                </a:highlight>
              </a:rPr>
              <a:t>Must touch base with Silvia</a:t>
            </a:r>
          </a:p>
        </p:txBody>
      </p:sp>
    </p:spTree>
    <p:extLst>
      <p:ext uri="{BB962C8B-B14F-4D97-AF65-F5344CB8AC3E}">
        <p14:creationId xmlns:p14="http://schemas.microsoft.com/office/powerpoint/2010/main" val="1231619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t="49411"/>
          <a:stretch/>
        </p:blipFill>
        <p:spPr>
          <a:xfrm>
            <a:off x="5843559" y="948006"/>
            <a:ext cx="5326043" cy="357035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/>
          <a:srcRect b="50143"/>
          <a:stretch/>
        </p:blipFill>
        <p:spPr>
          <a:xfrm>
            <a:off x="1022398" y="2637693"/>
            <a:ext cx="4205460" cy="366860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146065" y="2066166"/>
            <a:ext cx="1715929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“ring region”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33026" y="4551971"/>
            <a:ext cx="4336576" cy="20313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Signal amplitude in the ring region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0000CC"/>
                </a:solidFill>
              </a:rPr>
              <a:t>Detector gain from the slope </a:t>
            </a:r>
          </a:p>
          <a:p>
            <a:r>
              <a:rPr lang="en-US" dirty="0">
                <a:solidFill>
                  <a:srgbClr val="0000CC"/>
                </a:solidFill>
              </a:rPr>
              <a:t>of the exponential distribution (fitted):</a:t>
            </a:r>
          </a:p>
          <a:p>
            <a:endParaRPr lang="en-US" dirty="0">
              <a:solidFill>
                <a:srgbClr val="0000CC"/>
              </a:solidFill>
            </a:endParaRPr>
          </a:p>
          <a:p>
            <a:pPr algn="ctr"/>
            <a:r>
              <a:rPr lang="en-US" dirty="0">
                <a:solidFill>
                  <a:srgbClr val="0000CC"/>
                </a:solidFill>
              </a:rPr>
              <a:t>Gain ~ 50 k !!!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6680626" y="1959462"/>
            <a:ext cx="304800" cy="773723"/>
          </a:xfrm>
          <a:prstGeom prst="line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CCF808A-7C77-45ED-AAB4-A11149B22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610600" cy="822036"/>
          </a:xfrm>
        </p:spPr>
        <p:txBody>
          <a:bodyPr/>
          <a:lstStyle/>
          <a:p>
            <a:r>
              <a:rPr lang="en-US" dirty="0"/>
              <a:t>First hints from the test beam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FC85125-25A2-44E5-A255-6F326AE3C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EIC Detector R&amp;D AC Meeting @ BNL, 1/24/2019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9A7CE7E3-2B1B-4F53-A5CA-A4F4A4843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9879-F642-4539-B771-5858C2549C41}" type="slidenum">
              <a:rPr lang="en-US" smtClean="0"/>
              <a:t>11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DEBC255-8F46-476D-9370-098FC83D8F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0000"/>
          </a:blip>
          <a:srcRect l="11126" t="10840" r="17051" b="14913"/>
          <a:stretch/>
        </p:blipFill>
        <p:spPr>
          <a:xfrm>
            <a:off x="10902503" y="-3184"/>
            <a:ext cx="1289497" cy="79980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965259-AF91-4DCF-B297-458F02EF9904}"/>
              </a:ext>
            </a:extLst>
          </p:cNvPr>
          <p:cNvSpPr txBox="1"/>
          <p:nvPr/>
        </p:nvSpPr>
        <p:spPr>
          <a:xfrm rot="2419796">
            <a:off x="2872883" y="2655660"/>
            <a:ext cx="6822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highlight>
                  <a:srgbClr val="FFFF00"/>
                </a:highlight>
              </a:rPr>
              <a:t>Must touch base with Silvia</a:t>
            </a:r>
          </a:p>
        </p:txBody>
      </p:sp>
    </p:spTree>
    <p:extLst>
      <p:ext uri="{BB962C8B-B14F-4D97-AF65-F5344CB8AC3E}">
        <p14:creationId xmlns:p14="http://schemas.microsoft.com/office/powerpoint/2010/main" val="2132711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F9B72-82ED-4E13-BCB7-232B7C0C5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392348" cy="822036"/>
          </a:xfrm>
        </p:spPr>
        <p:txBody>
          <a:bodyPr>
            <a:normAutofit fontScale="90000"/>
          </a:bodyPr>
          <a:lstStyle/>
          <a:p>
            <a:r>
              <a:rPr lang="en-US" dirty="0"/>
              <a:t>Novel MPGD avalanche schemes for a </a:t>
            </a:r>
            <a:r>
              <a:rPr lang="en-US" dirty="0" err="1"/>
              <a:t>tpc</a:t>
            </a:r>
            <a:r>
              <a:rPr lang="en-US" dirty="0"/>
              <a:t>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74542E-8ED2-4267-8C5E-4CAF59B61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FE5684-BB73-4E0C-B5C4-42FAD7B37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12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A393F6-542E-4789-A2C4-2331D75CB7FC}"/>
              </a:ext>
            </a:extLst>
          </p:cNvPr>
          <p:cNvSpPr txBox="1"/>
          <p:nvPr/>
        </p:nvSpPr>
        <p:spPr>
          <a:xfrm>
            <a:off x="656216" y="2011680"/>
            <a:ext cx="6856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Will get 1 slide summarizing some simulation results this week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571C13-174B-4845-8E9C-1A7D68E01B8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9633549" y="0"/>
            <a:ext cx="2558451" cy="43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68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2" y="-112491"/>
            <a:ext cx="12185567" cy="822036"/>
          </a:xfrm>
        </p:spPr>
        <p:txBody>
          <a:bodyPr>
            <a:normAutofit/>
          </a:bodyPr>
          <a:lstStyle/>
          <a:p>
            <a:r>
              <a:rPr lang="en-US" sz="3600" dirty="0"/>
              <a:t>Cylindrical </a:t>
            </a:r>
            <a:r>
              <a:rPr lang="en-US" sz="3600" cap="none" dirty="0" err="1">
                <a:latin typeface="Symbol" panose="05050102010706020507" pitchFamily="18" charset="2"/>
              </a:rPr>
              <a:t>m</a:t>
            </a:r>
            <a:r>
              <a:rPr lang="en-US" sz="3600" dirty="0" err="1">
                <a:cs typeface="Calibri" panose="020F0502020204030204" pitchFamily="34" charset="0"/>
              </a:rPr>
              <a:t>RWELL</a:t>
            </a:r>
            <a:r>
              <a:rPr lang="en-US" sz="3600" dirty="0">
                <a:cs typeface="Calibri" panose="020F0502020204030204" pitchFamily="34" charset="0"/>
              </a:rPr>
              <a:t> for EIC Barrel Tracker</a:t>
            </a:r>
            <a:endParaRPr lang="en-US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9656444" y="6555495"/>
            <a:ext cx="1653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Temple University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8600D13-41C6-DA40-8451-E6FF82E51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3100" y="906518"/>
            <a:ext cx="2889310" cy="244389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E0B5B34-0D08-7A4E-A8BB-F96E86E94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0551" y="3566864"/>
            <a:ext cx="3803904" cy="2971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AADB5FA-F642-B14F-88DF-DBE526BA5710}"/>
                  </a:ext>
                </a:extLst>
              </p:cNvPr>
              <p:cNvSpPr txBox="1"/>
              <p:nvPr/>
            </p:nvSpPr>
            <p:spPr>
              <a:xfrm>
                <a:off x="8617033" y="4195648"/>
                <a:ext cx="1321259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=20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𝐺𝑒𝑉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=1.5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&lt;1.0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AADB5FA-F642-B14F-88DF-DBE526BA57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7033" y="4195648"/>
                <a:ext cx="1321259" cy="830997"/>
              </a:xfrm>
              <a:prstGeom prst="rect">
                <a:avLst/>
              </a:prstGeom>
              <a:blipFill>
                <a:blip r:embed="rId4"/>
                <a:stretch>
                  <a:fillRect l="-4167" r="-3704" b="-87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069998E-AA38-2343-AA4A-C5A0730DE521}"/>
                  </a:ext>
                </a:extLst>
              </p:cNvPr>
              <p:cNvSpPr txBox="1"/>
              <p:nvPr/>
            </p:nvSpPr>
            <p:spPr>
              <a:xfrm>
                <a:off x="8860192" y="3815917"/>
                <a:ext cx="31047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069998E-AA38-2343-AA4A-C5A0730DE5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0192" y="3815917"/>
                <a:ext cx="310470" cy="276999"/>
              </a:xfrm>
              <a:prstGeom prst="rect">
                <a:avLst/>
              </a:prstGeom>
              <a:blipFill>
                <a:blip r:embed="rId5"/>
                <a:stretch>
                  <a:fillRect l="-11765" b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356AA62-DC0C-4D48-99DE-E174C1EE60E1}"/>
                  </a:ext>
                </a:extLst>
              </p:cNvPr>
              <p:cNvSpPr txBox="1"/>
              <p:nvPr/>
            </p:nvSpPr>
            <p:spPr>
              <a:xfrm>
                <a:off x="10647693" y="5254660"/>
                <a:ext cx="934166" cy="573234"/>
              </a:xfrm>
              <a:prstGeom prst="rect">
                <a:avLst/>
              </a:prstGeom>
              <a:ln w="1905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𝛿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∼2%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356AA62-DC0C-4D48-99DE-E174C1EE60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7693" y="5254660"/>
                <a:ext cx="934166" cy="57323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190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431" y="556480"/>
                <a:ext cx="8487261" cy="63375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rgbClr val="0070C0"/>
                    </a:solidFill>
                  </a:rPr>
                  <a:t>Initial simulations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𝑅𝑊𝐸𝐿𝐿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𝜇</m:t>
                    </m:r>
                    <m:r>
                      <a:rPr lang="en-US" sz="20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𝑇𝑃𝐶</m:t>
                    </m:r>
                  </m:oMath>
                </a14:m>
                <a:r>
                  <a:rPr lang="en-US" sz="2000" dirty="0">
                    <a:cs typeface="Calibri" panose="020F0502020204030204" pitchFamily="34" charset="0"/>
                  </a:rPr>
                  <a:t>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cs typeface="Calibri" panose="020F0502020204030204" pitchFamily="34" charset="0"/>
                  </a:rPr>
                  <a:t>Investigates central tracking system consisting of a silicon vertex detector and cylindrical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𝑅𝑊𝐸𝐿𝐿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dirty="0">
                    <a:cs typeface="Calibri" panose="020F0502020204030204" pitchFamily="34" charset="0"/>
                  </a:rPr>
                  <a:t>operating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𝑇𝑃𝐶</m:t>
                    </m:r>
                  </m:oMath>
                </a14:m>
                <a:r>
                  <a:rPr lang="en-US" dirty="0">
                    <a:cs typeface="Calibri" panose="020F0502020204030204" pitchFamily="34" charset="0"/>
                  </a:rPr>
                  <a:t> mode based in </a:t>
                </a:r>
                <a:r>
                  <a:rPr lang="en-US" dirty="0" err="1">
                    <a:cs typeface="Calibri" panose="020F0502020204030204" pitchFamily="34" charset="0"/>
                  </a:rPr>
                  <a:t>EicRoot</a:t>
                </a:r>
                <a:endParaRPr lang="en-US" dirty="0">
                  <a:cs typeface="Calibri" panose="020F0502020204030204" pitchFamily="34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𝑇𝑃𝐶</m:t>
                    </m:r>
                  </m:oMath>
                </a14:m>
                <a:r>
                  <a:rPr lang="en-US" dirty="0">
                    <a:cs typeface="Calibri" panose="020F0502020204030204" pitchFamily="34" charset="0"/>
                  </a:rPr>
                  <a:t> mode allows reconstruction of track Z component and could reduce material budget from more traditional central tracking solutions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dirty="0">
                    <a:solidFill>
                      <a:srgbClr val="002060"/>
                    </a:solidFill>
                    <a:cs typeface="Calibri" panose="020F0502020204030204" pitchFamily="34" charset="0"/>
                  </a:rPr>
                  <a:t>Silicon Vertex Detector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cs typeface="Calibri" panose="020F0502020204030204" pitchFamily="34" charset="0"/>
                  </a:rPr>
                  <a:t>Consists of four silicon layers each with an X-Y pixel resolution of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20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𝜇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𝑚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−20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𝜇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𝑚</m:t>
                    </m:r>
                  </m:oMath>
                </a14:m>
                <a:endParaRPr lang="en-US" dirty="0">
                  <a:solidFill>
                    <a:schemeClr val="tx1"/>
                  </a:solidFill>
                  <a:cs typeface="Calibri" panose="020F050202020403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dirty="0">
                    <a:solidFill>
                      <a:srgbClr val="C00000"/>
                    </a:solidFill>
                    <a:cs typeface="Calibri" panose="020F0502020204030204" pitchFamily="34" charset="0"/>
                  </a:rPr>
                  <a:t>Cylindrical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𝝁</m:t>
                    </m:r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𝑻𝑷𝑪</m:t>
                    </m:r>
                    <m:r>
                      <a:rPr lang="en-US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b="1" dirty="0">
                    <a:solidFill>
                      <a:srgbClr val="C00000"/>
                    </a:solidFill>
                    <a:cs typeface="Calibri" panose="020F0502020204030204" pitchFamily="34" charset="0"/>
                  </a:rPr>
                  <a:t>Barrel Tracker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cs typeface="Calibri" panose="020F0502020204030204" pitchFamily="34" charset="0"/>
                  </a:rPr>
                  <a:t>Detector material implemented based on a low-mass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𝜇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𝑅𝑊𝐸𝐿𝐿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cs typeface="Calibri" panose="020F0502020204030204" pitchFamily="34" charset="0"/>
                  </a:rPr>
                  <a:t>consisting of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𝜇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𝑅𝑊𝐸𝐿𝐿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cs typeface="Calibri" panose="020F0502020204030204" pitchFamily="34" charset="0"/>
                  </a:rPr>
                  <a:t>and readout foils giving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  <m:t>Χ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Calibri" panose="020F0502020204030204" pitchFamily="34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Χ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=0.172%</m:t>
                    </m:r>
                  </m:oMath>
                </a14:m>
                <a:endParaRPr lang="en-US" dirty="0">
                  <a:solidFill>
                    <a:schemeClr val="tx1"/>
                  </a:solidFill>
                  <a:cs typeface="Calibri" panose="020F0502020204030204" pitchFamily="34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cs typeface="Calibri" panose="020F0502020204030204" pitchFamily="34" charset="0"/>
                  </a:rPr>
                  <a:t>An additional 15 mm of ArCO2 is also implemented as the drift gap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cs typeface="Calibri" panose="020F0502020204030204" pitchFamily="34" charset="0"/>
                  </a:rPr>
                  <a:t>Initial simulation has each cylindrical layer assigned a resolution of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100 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𝜇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𝑚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cs typeface="Calibri" panose="020F0502020204030204" pitchFamily="34" charset="0"/>
                  </a:rPr>
                  <a:t> in the Z and transverse directions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cs typeface="Calibri" panose="020F0502020204030204" pitchFamily="34" charset="0"/>
                  </a:rPr>
                  <a:t>Barrel tracker consists of 6 cylindrical layers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cs typeface="Calibri" panose="020F0502020204030204" pitchFamily="34" charset="0"/>
                  </a:rPr>
                  <a:t>Cylindrical layers cover radii from 225-775 mm and have a length of 2m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cs typeface="Calibri" panose="020F0502020204030204" pitchFamily="34" charset="0"/>
                  </a:rPr>
                  <a:t>Initial results for momentum resolution look promising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cs typeface="Calibri" panose="020F0502020204030204" pitchFamily="34" charset="0"/>
                  </a:rPr>
                  <a:t>Simulation is now being modified to include number of hit points in each layer and their corresponding point resolution.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1" y="556480"/>
                <a:ext cx="8487261" cy="6337569"/>
              </a:xfrm>
              <a:prstGeom prst="rect">
                <a:avLst/>
              </a:prstGeom>
              <a:blipFill>
                <a:blip r:embed="rId7"/>
                <a:stretch>
                  <a:fillRect l="-718" t="-481" r="-934" b="-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D14FEC6-B1A2-3C4D-AD4A-0880355A3280}"/>
                  </a:ext>
                </a:extLst>
              </p:cNvPr>
              <p:cNvSpPr txBox="1"/>
              <p:nvPr/>
            </p:nvSpPr>
            <p:spPr>
              <a:xfrm>
                <a:off x="10910200" y="670392"/>
                <a:ext cx="1158459" cy="646331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𝑅𝑊𝐸𝐿𝐿</m:t>
                      </m:r>
                    </m:oMath>
                  </m:oMathPara>
                </a14:m>
                <a:endParaRPr lang="en-US" dirty="0"/>
              </a:p>
              <a:p>
                <a:pPr algn="ctr"/>
                <a:r>
                  <a:rPr lang="en-US" dirty="0"/>
                  <a:t>Layers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D14FEC6-B1A2-3C4D-AD4A-0880355A32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0200" y="670392"/>
                <a:ext cx="1158459" cy="646331"/>
              </a:xfrm>
              <a:prstGeom prst="rect">
                <a:avLst/>
              </a:prstGeom>
              <a:blipFill>
                <a:blip r:embed="rId8"/>
                <a:stretch>
                  <a:fillRect b="-9434"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7956B7AA-B95D-8F48-AB91-37993899FD94}"/>
              </a:ext>
            </a:extLst>
          </p:cNvPr>
          <p:cNvSpPr txBox="1"/>
          <p:nvPr/>
        </p:nvSpPr>
        <p:spPr>
          <a:xfrm>
            <a:off x="11228471" y="2295470"/>
            <a:ext cx="785984" cy="646331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/>
              <a:t>Vertex</a:t>
            </a:r>
          </a:p>
          <a:p>
            <a:pPr algn="ctr"/>
            <a:r>
              <a:rPr lang="en-US" dirty="0"/>
              <a:t>Layers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5480DC1-90B9-1C4C-9422-4210E78A5D98}"/>
              </a:ext>
            </a:extLst>
          </p:cNvPr>
          <p:cNvCxnSpPr>
            <a:stCxn id="7" idx="2"/>
          </p:cNvCxnSpPr>
          <p:nvPr/>
        </p:nvCxnSpPr>
        <p:spPr>
          <a:xfrm flipH="1">
            <a:off x="10555264" y="1316723"/>
            <a:ext cx="934166" cy="332644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98B8C52-5C44-CA47-928C-CB01FAD60AEE}"/>
              </a:ext>
            </a:extLst>
          </p:cNvPr>
          <p:cNvCxnSpPr>
            <a:stCxn id="12" idx="1"/>
          </p:cNvCxnSpPr>
          <p:nvPr/>
        </p:nvCxnSpPr>
        <p:spPr>
          <a:xfrm flipH="1" flipV="1">
            <a:off x="9737755" y="2167248"/>
            <a:ext cx="1490716" cy="45138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CA396341-ED71-4695-9E06-3A94404A5BE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alphaModFix amt="30000"/>
          </a:blip>
          <a:srcRect l="8895" t="35393" r="5719" b="36585"/>
          <a:stretch/>
        </p:blipFill>
        <p:spPr>
          <a:xfrm>
            <a:off x="10372311" y="5730"/>
            <a:ext cx="1819689" cy="59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820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8098123-3E9E-467E-B5F6-CD33093406D5}"/>
              </a:ext>
            </a:extLst>
          </p:cNvPr>
          <p:cNvSpPr/>
          <p:nvPr/>
        </p:nvSpPr>
        <p:spPr>
          <a:xfrm>
            <a:off x="340968" y="3837564"/>
            <a:ext cx="5775649" cy="2628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-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Mass Detector prototype:</a:t>
            </a:r>
            <a:endParaRPr lang="en-US" sz="1200" b="1" dirty="0">
              <a:solidFill>
                <a:srgbClr val="C00000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marL="365760" lvl="1" indent="-182880" algn="just">
              <a:lnSpc>
                <a:spcPct val="1500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All GEM foils, drift cathode &amp; U-V strips readout layer are all Kapton foils</a:t>
            </a:r>
          </a:p>
          <a:p>
            <a:pPr marL="365760" lvl="1" indent="-182880" algn="just">
              <a:lnSpc>
                <a:spcPct val="1500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No rigid PCB or honeycomb support in active area only spacer grids</a:t>
            </a:r>
          </a:p>
          <a:p>
            <a:pPr marL="365760" lvl="1" indent="-182880" algn="just">
              <a:lnSpc>
                <a:spcPct val="1500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Entrance and exit window ⇨ uniform gap b/w layers by pressure equalization</a:t>
            </a:r>
          </a:p>
          <a:p>
            <a:pPr marL="365760" lvl="1" indent="-182880" algn="ctr">
              <a:lnSpc>
                <a:spcPct val="150000"/>
              </a:lnSpc>
              <a:buFont typeface="Cambria Math" panose="02040503050406030204" pitchFamily="18" charset="0"/>
              <a:buChar char="⇨"/>
            </a:pPr>
            <a:r>
              <a:rPr lang="en-US" sz="12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Detector radiation length = 0.41%</a:t>
            </a:r>
          </a:p>
          <a:p>
            <a:pPr marL="182880" lvl="0" indent="-18288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GEM foil for EIC Forward Tracker R&amp;D:</a:t>
            </a:r>
            <a:endParaRPr lang="en-US" sz="1200" b="1" dirty="0">
              <a:solidFill>
                <a:srgbClr val="C00000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marL="365760" lvl="1" indent="-182880" algn="just">
              <a:lnSpc>
                <a:spcPct val="1500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Common Trapezoid GEM foil design by UVa, Florida Tech and Temple U.</a:t>
            </a:r>
          </a:p>
          <a:p>
            <a:pPr marL="365760" lvl="1" indent="-182880" algn="just">
              <a:lnSpc>
                <a:spcPct val="1500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Length 904 mm, width at both ends:43 mm &amp; 529 mm, opening angle 30.1</a:t>
            </a:r>
            <a:r>
              <a:rPr lang="en-US" sz="1200" baseline="300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o</a:t>
            </a: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365760" lvl="1" indent="-182880" algn="just">
              <a:lnSpc>
                <a:spcPct val="1500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All HV sectors, strip readout and gas connections at one side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CF6AD2A-6612-43A9-A769-DAEDE6A7D43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0"/>
            <a:ext cx="11841018" cy="8220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/>
              <a:t>Large GEM Prototype with U-V Strips R/O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0C053-3D31-45AE-AB3D-ED449A386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C1E989-102F-4F04-9705-46DCBE049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14</a:t>
            </a:fld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E2D006D-4957-438B-879D-98ECE87E15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" b="7592"/>
          <a:stretch/>
        </p:blipFill>
        <p:spPr>
          <a:xfrm>
            <a:off x="6664420" y="3788875"/>
            <a:ext cx="5486400" cy="299523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7A42606E-C799-485F-B1E6-75668DC70AB1}"/>
              </a:ext>
            </a:extLst>
          </p:cNvPr>
          <p:cNvSpPr/>
          <p:nvPr/>
        </p:nvSpPr>
        <p:spPr>
          <a:xfrm>
            <a:off x="7134016" y="637893"/>
            <a:ext cx="5029200" cy="889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-182880" algn="just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U-V readout with double-sided zebra connection:</a:t>
            </a:r>
          </a:p>
          <a:p>
            <a:pPr marL="365760" lvl="1" indent="-182880" algn="just">
              <a:lnSpc>
                <a:spcPct val="1500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All electronic channels at the outer radius </a:t>
            </a:r>
          </a:p>
          <a:p>
            <a:pPr marL="365760" lvl="1" indent="-182880" algn="just">
              <a:lnSpc>
                <a:spcPct val="1500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No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vias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required on the readout foil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D8E06D3-1968-4907-8CD5-1C3EEF5E7C6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7" t="17014" r="3284" b="10802"/>
          <a:stretch/>
        </p:blipFill>
        <p:spPr>
          <a:xfrm flipH="1">
            <a:off x="47446" y="789023"/>
            <a:ext cx="4835608" cy="292608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CD7D3A0-0911-42F1-8EEA-13B4E585A8F1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4520921" y="1225571"/>
            <a:ext cx="2926081" cy="2052983"/>
            <a:chOff x="4371459" y="721950"/>
            <a:chExt cx="3291842" cy="230960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45D3763-AE31-4F85-892C-9AE91518D7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540"/>
            <a:stretch/>
          </p:blipFill>
          <p:spPr>
            <a:xfrm>
              <a:off x="4371459" y="1020424"/>
              <a:ext cx="3291841" cy="2011132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69D053E-CA8D-464C-BAE7-843062679B7B}"/>
                </a:ext>
              </a:extLst>
            </p:cNvPr>
            <p:cNvSpPr txBox="1"/>
            <p:nvPr/>
          </p:nvSpPr>
          <p:spPr>
            <a:xfrm>
              <a:off x="4371462" y="721950"/>
              <a:ext cx="3291839" cy="29431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rgbClr val="00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Common GEM foil design (UVa, FIT, TU)</a:t>
              </a:r>
            </a:p>
          </p:txBody>
        </p:sp>
      </p:grpSp>
      <p:pic>
        <p:nvPicPr>
          <p:cNvPr id="15" name="graphics2">
            <a:extLst>
              <a:ext uri="{FF2B5EF4-FFF2-40B4-BE49-F238E27FC236}">
                <a16:creationId xmlns:a16="http://schemas.microsoft.com/office/drawing/2014/main" id="{DAD3CED3-3DE4-4BAD-A332-8F21FED2D1E1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 b="44005"/>
          <a:stretch>
            <a:fillRect/>
          </a:stretch>
        </p:blipFill>
        <p:spPr>
          <a:xfrm>
            <a:off x="7134016" y="1565539"/>
            <a:ext cx="5029200" cy="21060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068419-2A81-4ECB-A3C5-8DB68A824DC1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0000"/>
          </a:blip>
          <a:stretch>
            <a:fillRect/>
          </a:stretch>
        </p:blipFill>
        <p:spPr>
          <a:xfrm>
            <a:off x="10832474" y="2183"/>
            <a:ext cx="1359526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231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C463B5EF-F279-4033-AE56-1B4F3E5F5337}"/>
              </a:ext>
            </a:extLst>
          </p:cNvPr>
          <p:cNvSpPr/>
          <p:nvPr/>
        </p:nvSpPr>
        <p:spPr>
          <a:xfrm>
            <a:off x="0" y="745408"/>
            <a:ext cx="6058541" cy="2550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-182880" algn="ctr">
              <a:lnSpc>
                <a:spcPts val="2200"/>
              </a:lnSpc>
              <a:spcAft>
                <a:spcPts val="600"/>
              </a:spcAf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Characterization of the prototype in test beam at FNAL</a:t>
            </a:r>
          </a:p>
          <a:p>
            <a:pPr marL="182880" indent="-182880" algn="just">
              <a:lnSpc>
                <a:spcPts val="22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solidFill>
                  <a:srgbClr val="C00000"/>
                </a:solidFill>
                <a:highlight>
                  <a:srgbClr val="C0C0C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FTBF 120 GeV primary proton beam </a:t>
            </a:r>
          </a:p>
          <a:p>
            <a:pPr marL="365760" lvl="1" indent="-182880" algn="just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APV25-based SRS Readout at 0.5 kHz trigger rate </a:t>
            </a:r>
          </a:p>
          <a:p>
            <a:pPr marL="365760" lvl="1" indent="-182880" algn="just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Very good overall performance of the prototype</a:t>
            </a:r>
          </a:p>
          <a:p>
            <a:pPr marL="182880" indent="-182880" algn="just">
              <a:lnSpc>
                <a:spcPts val="22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Performance of the U-V strip readout:</a:t>
            </a:r>
            <a:endParaRPr lang="en-US" sz="1200" b="1" dirty="0">
              <a:solidFill>
                <a:srgbClr val="C00000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marL="365760" lvl="1" indent="-182880" algn="just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ADC distribution ⇨ Characterization of zebra connection</a:t>
            </a:r>
          </a:p>
          <a:p>
            <a:pPr marL="365760" lvl="1" indent="-182880" algn="just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Excellent charge sharing between U and V strip layers </a:t>
            </a:r>
          </a:p>
          <a:p>
            <a:pPr marL="365760" lvl="1" indent="-182880" algn="just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Spatial resolution in x &amp; y direction ⇨ close to expected performances</a:t>
            </a:r>
            <a:endParaRPr lang="en-US" sz="1200" dirty="0">
              <a:solidFill>
                <a:srgbClr val="C00000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C635632-501D-4069-8972-6AA59DFDDF1D}"/>
              </a:ext>
            </a:extLst>
          </p:cNvPr>
          <p:cNvGrpSpPr/>
          <p:nvPr/>
        </p:nvGrpSpPr>
        <p:grpSpPr>
          <a:xfrm>
            <a:off x="6335021" y="761470"/>
            <a:ext cx="5788538" cy="2615299"/>
            <a:chOff x="6335021" y="761470"/>
            <a:chExt cx="5788538" cy="261529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2F827DE-E2DE-48C0-AC9E-B2EF0EFE525F}"/>
                </a:ext>
              </a:extLst>
            </p:cNvPr>
            <p:cNvGrpSpPr/>
            <p:nvPr/>
          </p:nvGrpSpPr>
          <p:grpSpPr>
            <a:xfrm>
              <a:off x="6335021" y="767320"/>
              <a:ext cx="2981724" cy="2603598"/>
              <a:chOff x="5957651" y="957964"/>
              <a:chExt cx="2981724" cy="2603598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2BE62CF3-BDF7-4E40-898D-C6C5989AFF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7651" y="1048433"/>
                <a:ext cx="2981724" cy="2513129"/>
              </a:xfrm>
              <a:prstGeom prst="rect">
                <a:avLst/>
              </a:prstGeom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B1DAEC1-4ACF-4223-86A9-EDEB5336BCE2}"/>
                  </a:ext>
                </a:extLst>
              </p:cNvPr>
              <p:cNvSpPr txBox="1"/>
              <p:nvPr/>
            </p:nvSpPr>
            <p:spPr>
              <a:xfrm>
                <a:off x="6391053" y="957964"/>
                <a:ext cx="2240280" cy="307777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rgbClr val="00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ADC Distr. on U-strips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0B542A5-DD2F-4E40-9B23-9A1A016E2996}"/>
                </a:ext>
              </a:extLst>
            </p:cNvPr>
            <p:cNvGrpSpPr/>
            <p:nvPr/>
          </p:nvGrpSpPr>
          <p:grpSpPr>
            <a:xfrm>
              <a:off x="9244871" y="761470"/>
              <a:ext cx="2878688" cy="2615299"/>
              <a:chOff x="9205443" y="918847"/>
              <a:chExt cx="2878688" cy="2615299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0FE473F6-F371-4AA8-AB51-CE67ADDF24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05443" y="1024765"/>
                <a:ext cx="2878688" cy="2509381"/>
              </a:xfrm>
              <a:prstGeom prst="rect">
                <a:avLst/>
              </a:prstGeom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1EB4CE7-18BA-4375-AD68-2DB559474152}"/>
                  </a:ext>
                </a:extLst>
              </p:cNvPr>
              <p:cNvSpPr txBox="1"/>
              <p:nvPr/>
            </p:nvSpPr>
            <p:spPr>
              <a:xfrm>
                <a:off x="9577054" y="918847"/>
                <a:ext cx="2240280" cy="307777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rgbClr val="00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U-V strips charge sharing</a:t>
                </a: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9356170-B516-4D4F-8F9D-97DCBEF64A8C}"/>
              </a:ext>
            </a:extLst>
          </p:cNvPr>
          <p:cNvGrpSpPr/>
          <p:nvPr/>
        </p:nvGrpSpPr>
        <p:grpSpPr>
          <a:xfrm>
            <a:off x="64925" y="3557893"/>
            <a:ext cx="6104205" cy="2980196"/>
            <a:chOff x="64925" y="3623207"/>
            <a:chExt cx="6104205" cy="2980196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D81BBF8-82E7-49F4-B069-3D481971A2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7" t="29904" b="15383"/>
            <a:stretch/>
          </p:blipFill>
          <p:spPr>
            <a:xfrm rot="10800000">
              <a:off x="64926" y="3931371"/>
              <a:ext cx="6104204" cy="2672032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39F1249-03D0-4D4B-BDF5-7BA5A2D3703C}"/>
                </a:ext>
              </a:extLst>
            </p:cNvPr>
            <p:cNvSpPr txBox="1"/>
            <p:nvPr/>
          </p:nvSpPr>
          <p:spPr>
            <a:xfrm>
              <a:off x="64925" y="3623207"/>
              <a:ext cx="6104205" cy="307777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Large GEM Setup in MT6.2b Area at the FTBF (June-July 2018)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54ACB028-A74A-4C95-A130-EE6B0609AA84}"/>
              </a:ext>
            </a:extLst>
          </p:cNvPr>
          <p:cNvSpPr txBox="1"/>
          <p:nvPr/>
        </p:nvSpPr>
        <p:spPr>
          <a:xfrm rot="410384">
            <a:off x="5066441" y="5797324"/>
            <a:ext cx="881711" cy="357179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2 BNL GEM Trackers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2E7004-84C3-4A33-8BFB-5A6B196495E6}"/>
              </a:ext>
            </a:extLst>
          </p:cNvPr>
          <p:cNvSpPr txBox="1"/>
          <p:nvPr/>
        </p:nvSpPr>
        <p:spPr>
          <a:xfrm rot="2068286" flipH="1">
            <a:off x="2073336" y="4411652"/>
            <a:ext cx="1024516" cy="227296"/>
          </a:xfrm>
          <a:prstGeom prst="rect">
            <a:avLst/>
          </a:prstGeom>
          <a:solidFill>
            <a:srgbClr val="85D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Large GEM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52771E-F745-454C-B46A-4FAC77C558D9}"/>
              </a:ext>
            </a:extLst>
          </p:cNvPr>
          <p:cNvSpPr txBox="1"/>
          <p:nvPr/>
        </p:nvSpPr>
        <p:spPr>
          <a:xfrm>
            <a:off x="3993281" y="4058899"/>
            <a:ext cx="754495" cy="227296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µRWELL 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336C05C-B68A-4043-9E80-733CF9DAB35D}"/>
              </a:ext>
            </a:extLst>
          </p:cNvPr>
          <p:cNvCxnSpPr>
            <a:cxnSpLocks/>
            <a:stCxn id="34" idx="2"/>
          </p:cNvCxnSpPr>
          <p:nvPr/>
        </p:nvCxnSpPr>
        <p:spPr>
          <a:xfrm>
            <a:off x="4370528" y="4286196"/>
            <a:ext cx="441087" cy="362064"/>
          </a:xfrm>
          <a:prstGeom prst="straightConnector1">
            <a:avLst/>
          </a:prstGeom>
          <a:ln w="25400">
            <a:solidFill>
              <a:srgbClr val="00FFFF"/>
            </a:solidFill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9D3DCAC8-270D-4FC3-879F-D5FE4FE48527}"/>
              </a:ext>
            </a:extLst>
          </p:cNvPr>
          <p:cNvSpPr txBox="1"/>
          <p:nvPr/>
        </p:nvSpPr>
        <p:spPr>
          <a:xfrm rot="21000000">
            <a:off x="2402708" y="6013167"/>
            <a:ext cx="884807" cy="3571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X-Y moving table</a:t>
            </a: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A7C11BEB-C5BF-4930-850D-D350C5DC2866}"/>
              </a:ext>
            </a:extLst>
          </p:cNvPr>
          <p:cNvSpPr/>
          <p:nvPr/>
        </p:nvSpPr>
        <p:spPr>
          <a:xfrm rot="173207">
            <a:off x="96580" y="4777859"/>
            <a:ext cx="440748" cy="131590"/>
          </a:xfrm>
          <a:prstGeom prst="rightArrow">
            <a:avLst>
              <a:gd name="adj1" fmla="val 50000"/>
              <a:gd name="adj2" fmla="val 12376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821DEA1-7EFE-4A7F-819E-69897610177A}"/>
              </a:ext>
            </a:extLst>
          </p:cNvPr>
          <p:cNvSpPr txBox="1"/>
          <p:nvPr/>
        </p:nvSpPr>
        <p:spPr>
          <a:xfrm rot="203796" flipH="1">
            <a:off x="-5244" y="4604446"/>
            <a:ext cx="737641" cy="227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1F6BB80-509A-4C2C-9D40-15539C1DB748}"/>
              </a:ext>
            </a:extLst>
          </p:cNvPr>
          <p:cNvSpPr txBox="1"/>
          <p:nvPr/>
        </p:nvSpPr>
        <p:spPr>
          <a:xfrm rot="249096">
            <a:off x="3094137" y="5007905"/>
            <a:ext cx="720086" cy="2272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Readout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C1D6BB-17F3-42E8-BB27-9B401B13C27D}"/>
              </a:ext>
            </a:extLst>
          </p:cNvPr>
          <p:cNvSpPr txBox="1"/>
          <p:nvPr/>
        </p:nvSpPr>
        <p:spPr>
          <a:xfrm rot="361473">
            <a:off x="109854" y="5306252"/>
            <a:ext cx="881711" cy="357179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2 BNL GEM Trackers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4045401-9C8C-4839-8456-700F60455087}"/>
              </a:ext>
            </a:extLst>
          </p:cNvPr>
          <p:cNvGrpSpPr>
            <a:grpSpLocks noChangeAspect="1"/>
          </p:cNvGrpSpPr>
          <p:nvPr/>
        </p:nvGrpSpPr>
        <p:grpSpPr>
          <a:xfrm>
            <a:off x="6154854" y="3922367"/>
            <a:ext cx="5943600" cy="2695209"/>
            <a:chOff x="6096000" y="3933602"/>
            <a:chExt cx="6125113" cy="277751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21B6DA7-2E05-4888-BA72-A49C841BC9B6}"/>
                </a:ext>
              </a:extLst>
            </p:cNvPr>
            <p:cNvGrpSpPr/>
            <p:nvPr/>
          </p:nvGrpSpPr>
          <p:grpSpPr>
            <a:xfrm>
              <a:off x="6096000" y="3933602"/>
              <a:ext cx="6125113" cy="2777518"/>
              <a:chOff x="6096000" y="3933602"/>
              <a:chExt cx="6125113" cy="2777518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D6AA6C01-06E8-4599-A96F-794B2B5E31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6000" y="4008615"/>
                <a:ext cx="6125113" cy="2702505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FBD8FC7-A8D6-4DD1-9DE3-FCAD166BB61F}"/>
                  </a:ext>
                </a:extLst>
              </p:cNvPr>
              <p:cNvSpPr txBox="1"/>
              <p:nvPr/>
            </p:nvSpPr>
            <p:spPr>
              <a:xfrm>
                <a:off x="6493690" y="3933602"/>
                <a:ext cx="5412731" cy="317176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rgbClr val="00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Spatial resolution of the detector with U-V strip readout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8465862-8878-47B3-BDBE-5782FB3D9035}"/>
                </a:ext>
              </a:extLst>
            </p:cNvPr>
            <p:cNvSpPr txBox="1"/>
            <p:nvPr/>
          </p:nvSpPr>
          <p:spPr>
            <a:xfrm>
              <a:off x="9734646" y="4377350"/>
              <a:ext cx="873829" cy="58477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1600" b="1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rPr>
                <a:t>σ</a:t>
              </a:r>
              <a:r>
                <a:rPr lang="en-US" sz="1600" b="1" baseline="-250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rPr>
                <a:t>y  </a:t>
              </a:r>
              <a:r>
                <a:rPr lang="en-US" sz="1600" b="1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rPr>
                <a:t>=</a:t>
              </a:r>
            </a:p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115 µm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8702F7B-A52B-4601-9929-9592BE8F0E2D}"/>
                </a:ext>
              </a:extLst>
            </p:cNvPr>
            <p:cNvSpPr txBox="1"/>
            <p:nvPr/>
          </p:nvSpPr>
          <p:spPr>
            <a:xfrm>
              <a:off x="6593660" y="4341453"/>
              <a:ext cx="885179" cy="58477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l-GR" sz="1600" b="1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rPr>
                <a:t>σ</a:t>
              </a:r>
              <a:r>
                <a:rPr lang="en-US" sz="1600" b="1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1600" b="1" baseline="-25000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rPr>
                <a:t>x </a:t>
              </a:r>
              <a:r>
                <a:rPr lang="en-US" sz="1600" b="1" dirty="0">
                  <a:latin typeface="Cambria Math" panose="02040503050406030204" pitchFamily="18" charset="0"/>
                  <a:ea typeface="Cambria Math" panose="02040503050406030204" pitchFamily="18" charset="0"/>
                  <a:cs typeface="Arial" panose="020B0604020202020204" pitchFamily="34" charset="0"/>
                </a:rPr>
                <a:t>=</a:t>
              </a:r>
            </a:p>
            <a:p>
              <a:pPr algn="ctr"/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426 µm</a:t>
              </a: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46BE7512-F31A-46CA-BF6A-3973A8EB6A3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1" y="0"/>
            <a:ext cx="11607501" cy="8220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dirty="0"/>
              <a:t>Large GEM Prototype in Test beam @ FNAL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2A117F-4497-4E41-A309-E3F985D66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8281211-0482-4D02-BCAC-BACAFF547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15</a:t>
            </a:fld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17ED90CE-18DB-47A0-9453-93CE15B119E8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0000"/>
          </a:blip>
          <a:stretch>
            <a:fillRect/>
          </a:stretch>
        </p:blipFill>
        <p:spPr>
          <a:xfrm>
            <a:off x="10832474" y="2183"/>
            <a:ext cx="1359526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7666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814D565A-56DB-48AB-9B81-1A7C4877AD1A}"/>
              </a:ext>
            </a:extLst>
          </p:cNvPr>
          <p:cNvGrpSpPr/>
          <p:nvPr/>
        </p:nvGrpSpPr>
        <p:grpSpPr>
          <a:xfrm>
            <a:off x="5055549" y="3769314"/>
            <a:ext cx="7136451" cy="2948014"/>
            <a:chOff x="4878266" y="3769314"/>
            <a:chExt cx="7136451" cy="2948014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F90FD06-8157-4535-B4E4-4BCE552DB7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43"/>
            <a:stretch/>
          </p:blipFill>
          <p:spPr>
            <a:xfrm>
              <a:off x="4878266" y="4057956"/>
              <a:ext cx="7136451" cy="2659372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752155F-E542-4AB3-ADB0-D7AE2454AB66}"/>
                </a:ext>
              </a:extLst>
            </p:cNvPr>
            <p:cNvSpPr txBox="1"/>
            <p:nvPr/>
          </p:nvSpPr>
          <p:spPr>
            <a:xfrm>
              <a:off x="5276081" y="3769314"/>
              <a:ext cx="6519570" cy="307777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Track fit residual distributions from FNAL test beam data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BBC0EA88-85DC-4F6C-884A-82F3E59F08E6}"/>
              </a:ext>
            </a:extLst>
          </p:cNvPr>
          <p:cNvSpPr txBox="1"/>
          <p:nvPr/>
        </p:nvSpPr>
        <p:spPr>
          <a:xfrm>
            <a:off x="6903022" y="5178481"/>
            <a:ext cx="1185061" cy="73866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14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σ</a:t>
            </a:r>
            <a:r>
              <a:rPr lang="en-US" sz="14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(x)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= 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50 µm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32B89A0-4FAA-4BBC-A760-A56162525984}"/>
              </a:ext>
            </a:extLst>
          </p:cNvPr>
          <p:cNvSpPr txBox="1"/>
          <p:nvPr/>
        </p:nvSpPr>
        <p:spPr>
          <a:xfrm>
            <a:off x="10671459" y="5178481"/>
            <a:ext cx="1088079" cy="73866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l-GR" sz="14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σ</a:t>
            </a:r>
            <a:r>
              <a:rPr lang="en-US" sz="14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(y) 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= </a:t>
            </a:r>
          </a:p>
          <a:p>
            <a:pPr algn="ctr"/>
            <a:r>
              <a:rPr lang="en-US" sz="14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43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µm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BBD6ABC-910B-4F5E-AE7C-564D804A2E1B}"/>
              </a:ext>
            </a:extLst>
          </p:cNvPr>
          <p:cNvGrpSpPr/>
          <p:nvPr/>
        </p:nvGrpSpPr>
        <p:grpSpPr>
          <a:xfrm>
            <a:off x="5643339" y="670132"/>
            <a:ext cx="2873931" cy="2690068"/>
            <a:chOff x="5239968" y="659465"/>
            <a:chExt cx="2873931" cy="269006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48EA986-D76B-4995-8FCD-D4EADE0CC7F6}"/>
                </a:ext>
              </a:extLst>
            </p:cNvPr>
            <p:cNvSpPr txBox="1"/>
            <p:nvPr/>
          </p:nvSpPr>
          <p:spPr>
            <a:xfrm>
              <a:off x="5239968" y="659465"/>
              <a:ext cx="2873931" cy="307777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µRWELL @ FTBF (July 2018)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E5C3051-0B88-42D6-8D1E-DA0D144306B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239968" y="972093"/>
              <a:ext cx="2873931" cy="2377440"/>
              <a:chOff x="210682" y="1532577"/>
              <a:chExt cx="4960620" cy="4103641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0EC55414-55B0-4157-8159-0D55EAF976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3703" b="3691"/>
              <a:stretch/>
            </p:blipFill>
            <p:spPr>
              <a:xfrm flipH="1">
                <a:off x="210682" y="1532577"/>
                <a:ext cx="4960620" cy="4103641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EEB6E50-E47E-415A-8269-F4CB4284AE4E}"/>
                  </a:ext>
                </a:extLst>
              </p:cNvPr>
              <p:cNvSpPr txBox="1"/>
              <p:nvPr/>
            </p:nvSpPr>
            <p:spPr>
              <a:xfrm>
                <a:off x="1005615" y="1773915"/>
                <a:ext cx="1443295" cy="620171"/>
              </a:xfrm>
              <a:prstGeom prst="rect">
                <a:avLst/>
              </a:prstGeom>
              <a:solidFill>
                <a:srgbClr val="00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µRWELL prototype</a:t>
                </a:r>
              </a:p>
            </p:txBody>
          </p: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F5E44003-11E5-412D-8E5B-D1792FE21949}"/>
                  </a:ext>
                </a:extLst>
              </p:cNvPr>
              <p:cNvCxnSpPr>
                <a:cxnSpLocks/>
                <a:stCxn id="14" idx="2"/>
              </p:cNvCxnSpPr>
              <p:nvPr/>
            </p:nvCxnSpPr>
            <p:spPr>
              <a:xfrm>
                <a:off x="1727262" y="2394086"/>
                <a:ext cx="806260" cy="835080"/>
              </a:xfrm>
              <a:prstGeom prst="straightConnector1">
                <a:avLst/>
              </a:prstGeom>
              <a:ln w="25400">
                <a:solidFill>
                  <a:srgbClr val="00FFFF"/>
                </a:solidFill>
                <a:headEnd w="lg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4E9BF9D-8EBA-4FD2-B334-CB3CC0B3B404}"/>
                  </a:ext>
                </a:extLst>
              </p:cNvPr>
              <p:cNvSpPr txBox="1"/>
              <p:nvPr/>
            </p:nvSpPr>
            <p:spPr>
              <a:xfrm>
                <a:off x="3606600" y="1642777"/>
                <a:ext cx="1443295" cy="620171"/>
              </a:xfrm>
              <a:prstGeom prst="rect">
                <a:avLst/>
              </a:prstGeom>
              <a:solidFill>
                <a:srgbClr val="00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2D ZZ GEM prototype</a:t>
                </a:r>
              </a:p>
            </p:txBody>
          </p: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1387FB1D-A351-46F8-9288-3B1063E5C7FB}"/>
                  </a:ext>
                </a:extLst>
              </p:cNvPr>
              <p:cNvCxnSpPr>
                <a:cxnSpLocks/>
                <a:stCxn id="16" idx="2"/>
              </p:cNvCxnSpPr>
              <p:nvPr/>
            </p:nvCxnSpPr>
            <p:spPr>
              <a:xfrm flipH="1">
                <a:off x="3885859" y="2262948"/>
                <a:ext cx="442389" cy="729002"/>
              </a:xfrm>
              <a:prstGeom prst="straightConnector1">
                <a:avLst/>
              </a:prstGeom>
              <a:ln w="25400">
                <a:solidFill>
                  <a:srgbClr val="00FFFF"/>
                </a:solidFill>
                <a:headEnd w="lg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4EE39C7-1784-434E-B1FC-2F1D88D4AEA1}"/>
                  </a:ext>
                </a:extLst>
              </p:cNvPr>
              <p:cNvSpPr txBox="1"/>
              <p:nvPr/>
            </p:nvSpPr>
            <p:spPr>
              <a:xfrm>
                <a:off x="370127" y="4877789"/>
                <a:ext cx="1813157" cy="620171"/>
              </a:xfrm>
              <a:prstGeom prst="rect">
                <a:avLst/>
              </a:prstGeom>
              <a:solidFill>
                <a:srgbClr val="FFCC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/>
                  <a:t>Large EIC GEM prototype</a:t>
                </a:r>
              </a:p>
            </p:txBody>
          </p: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E901236B-D1A4-4C77-9C2F-79EAEC005528}"/>
                  </a:ext>
                </a:extLst>
              </p:cNvPr>
              <p:cNvCxnSpPr>
                <a:cxnSpLocks/>
                <a:stCxn id="18" idx="0"/>
              </p:cNvCxnSpPr>
              <p:nvPr/>
            </p:nvCxnSpPr>
            <p:spPr>
              <a:xfrm flipH="1" flipV="1">
                <a:off x="602324" y="3958961"/>
                <a:ext cx="674383" cy="918828"/>
              </a:xfrm>
              <a:prstGeom prst="straightConnector1">
                <a:avLst/>
              </a:prstGeom>
              <a:ln w="25400">
                <a:solidFill>
                  <a:srgbClr val="FFCCFF"/>
                </a:solidFill>
                <a:headEnd w="lg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557A2F9F-41D9-4755-A2C1-E04D0E7FA2B4}"/>
              </a:ext>
            </a:extLst>
          </p:cNvPr>
          <p:cNvSpPr/>
          <p:nvPr/>
        </p:nvSpPr>
        <p:spPr>
          <a:xfrm>
            <a:off x="0" y="3720749"/>
            <a:ext cx="5231176" cy="303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-182880">
              <a:lnSpc>
                <a:spcPts val="2200"/>
              </a:lnSpc>
              <a:spcAft>
                <a:spcPts val="600"/>
              </a:spcAft>
            </a:pP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Characteristics of the 10 × 10 cm</a:t>
            </a:r>
            <a:r>
              <a:rPr lang="en-US" sz="1400" baseline="30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µRWELL prototype</a:t>
            </a:r>
            <a:endParaRPr lang="en-US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>
              <a:lnSpc>
                <a:spcPts val="22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2D (X-Y) strips readout </a:t>
            </a:r>
          </a:p>
          <a:p>
            <a:pPr marL="365760" lvl="1" indent="-182880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Strips: same pitch (400 µm) as for COMPASS 2D readout </a:t>
            </a:r>
          </a:p>
          <a:p>
            <a:pPr marL="365760" lvl="1" indent="-182880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b="1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X vs. Y 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charge sharing via capacitive coupling</a:t>
            </a:r>
          </a:p>
          <a:p>
            <a:pPr marL="365760" lvl="1" indent="-182880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X and Y strip layers are separate by 50 µm glass epoxy layer</a:t>
            </a:r>
            <a:endParaRPr lang="en-US" sz="1200" dirty="0">
              <a:solidFill>
                <a:srgbClr val="C00000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marL="182880" lvl="0" indent="-182880">
              <a:lnSpc>
                <a:spcPts val="22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µRWELL prototype in FNAL test beam</a:t>
            </a:r>
          </a:p>
          <a:p>
            <a:pPr marL="365760" lvl="1" indent="-182880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Operated with standard Ar-CO2 (70/30) </a:t>
            </a:r>
          </a:p>
          <a:p>
            <a:pPr marL="365760" lvl="1" indent="-182880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Charge sharing correlation between x and y strips</a:t>
            </a:r>
          </a:p>
          <a:p>
            <a:pPr marL="365760" lvl="1" indent="-182880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Width of track fit residual: 50 µm in x and 43 µm in y</a:t>
            </a:r>
          </a:p>
          <a:p>
            <a:pPr marL="548640" lvl="2" indent="-182880">
              <a:lnSpc>
                <a:spcPts val="2200"/>
              </a:lnSpc>
              <a:buFont typeface="Cambria Math" panose="02040503050406030204" pitchFamily="18" charset="0"/>
              <a:buChar char="⇨"/>
            </a:pP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Expect even better resolution after track fit correction</a:t>
            </a: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1075A20-69D7-43D6-9947-439713B317F9}"/>
              </a:ext>
            </a:extLst>
          </p:cNvPr>
          <p:cNvGrpSpPr/>
          <p:nvPr/>
        </p:nvGrpSpPr>
        <p:grpSpPr>
          <a:xfrm>
            <a:off x="100094" y="688794"/>
            <a:ext cx="4568852" cy="2919665"/>
            <a:chOff x="100094" y="3859207"/>
            <a:chExt cx="4568852" cy="291966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2A5BD18-3174-431B-9860-95A6F5E21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094" y="4127112"/>
              <a:ext cx="4568852" cy="265176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7F4E203-DF9E-441E-8AFA-5F0C1396CC17}"/>
                </a:ext>
              </a:extLst>
            </p:cNvPr>
            <p:cNvSpPr txBox="1"/>
            <p:nvPr/>
          </p:nvSpPr>
          <p:spPr>
            <a:xfrm>
              <a:off x="100094" y="3859207"/>
              <a:ext cx="4568852" cy="307777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Cross section of µRWELL with 2D X-Y readout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EF23A20A-697E-460C-AD90-6EBBFF65F22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3"/>
          <a:stretch/>
        </p:blipFill>
        <p:spPr>
          <a:xfrm>
            <a:off x="9028715" y="670132"/>
            <a:ext cx="3163285" cy="292608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99B1B54-C074-443E-B5C5-7125707C8E66}"/>
              </a:ext>
            </a:extLst>
          </p:cNvPr>
          <p:cNvSpPr txBox="1"/>
          <p:nvPr/>
        </p:nvSpPr>
        <p:spPr>
          <a:xfrm>
            <a:off x="9491663" y="677791"/>
            <a:ext cx="2533052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X-Y strips charge sharing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17D11A-07F4-44E2-AFDA-CC2963FCC5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0"/>
            <a:ext cx="12306748" cy="822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/>
              <a:t>Study of </a:t>
            </a:r>
            <a:r>
              <a:rPr lang="en-US" sz="3600" cap="none" dirty="0" err="1">
                <a:latin typeface="Symbol" panose="05050102010706020507" pitchFamily="18" charset="2"/>
              </a:rPr>
              <a:t>m</a:t>
            </a:r>
            <a:r>
              <a:rPr lang="en-US" sz="3600" dirty="0" err="1"/>
              <a:t>RWELL</a:t>
            </a:r>
            <a:r>
              <a:rPr lang="en-US" sz="3600" dirty="0"/>
              <a:t> Prototype with 2D Cartesian X-Y r/o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542409-07C4-4C7E-AF9D-4C6ED2DE3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DA4C57-AB8D-4EA9-8AC2-D93AFF5C1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16</a:t>
            </a:fld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AF6E14A-04FE-4354-9D3A-B70F4FB822A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0000"/>
          </a:blip>
          <a:stretch>
            <a:fillRect/>
          </a:stretch>
        </p:blipFill>
        <p:spPr>
          <a:xfrm>
            <a:off x="10832474" y="2183"/>
            <a:ext cx="1359526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183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5D2D8-E5A7-4730-AE6E-23DDE10CD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84375"/>
            <a:ext cx="8610600" cy="822036"/>
          </a:xfrm>
        </p:spPr>
        <p:txBody>
          <a:bodyPr/>
          <a:lstStyle/>
          <a:p>
            <a:r>
              <a:rPr lang="en-US" dirty="0"/>
              <a:t>Thank you!!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439EA6-2162-46CB-B263-96DE35AA2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6FBCA5-66FF-4E29-965C-B76875388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57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F2177-74DB-4382-939C-F142E7525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53958"/>
            <a:ext cx="8610600" cy="822036"/>
          </a:xfrm>
        </p:spPr>
        <p:txBody>
          <a:bodyPr/>
          <a:lstStyle/>
          <a:p>
            <a:r>
              <a:rPr lang="en-US" dirty="0"/>
              <a:t>Back-up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893C77-20E0-46E3-BA25-C813F7D9A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97C8FE-7E77-4992-BBAC-1035FFFEB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196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569" y="124980"/>
            <a:ext cx="11822106" cy="71553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Design Studies - Cylindrical </a:t>
            </a:r>
            <a:r>
              <a:rPr lang="el-GR" dirty="0">
                <a:cs typeface="Calibri" panose="020F0502020204030204" pitchFamily="34" charset="0"/>
              </a:rPr>
              <a:t>μ</a:t>
            </a:r>
            <a:r>
              <a:rPr lang="en-US" dirty="0">
                <a:cs typeface="Calibri" panose="020F0502020204030204" pitchFamily="34" charset="0"/>
              </a:rPr>
              <a:t>RWELL for EIC Barrel Tracker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739009" y="6563743"/>
            <a:ext cx="26891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Florida Institute of Technology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95" r="31721"/>
          <a:stretch/>
        </p:blipFill>
        <p:spPr>
          <a:xfrm>
            <a:off x="1129524" y="1009787"/>
            <a:ext cx="3540868" cy="56401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2" t="5474" r="30561" b="1818"/>
          <a:stretch/>
        </p:blipFill>
        <p:spPr>
          <a:xfrm>
            <a:off x="5910068" y="1009787"/>
            <a:ext cx="4776280" cy="56401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1757763">
            <a:off x="6721812" y="4929612"/>
            <a:ext cx="2742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Endplates for stretching</a:t>
            </a:r>
          </a:p>
          <a:p>
            <a:r>
              <a:rPr lang="en-US" dirty="0">
                <a:solidFill>
                  <a:schemeClr val="bg1"/>
                </a:solidFill>
              </a:rPr>
              <a:t>(structure to be refined)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63BE38-1DF7-48C7-B990-5F57161F32E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alphaModFix amt="30000"/>
          </a:blip>
          <a:stretch>
            <a:fillRect/>
          </a:stretch>
        </p:blipFill>
        <p:spPr>
          <a:xfrm>
            <a:off x="11249975" y="14781"/>
            <a:ext cx="942025" cy="94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46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B8C777-0EF6-4A80-A3DB-1CCD86D8F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cap="none" dirty="0"/>
              <a:t>e</a:t>
            </a:r>
            <a:r>
              <a:rPr lang="en-US" dirty="0"/>
              <a:t>Rd6 </a:t>
            </a: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8F5EB47F-2632-440A-8248-667E47BE5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B.Azmoun</a:t>
            </a:r>
            <a:r>
              <a:rPr lang="en-US" dirty="0"/>
              <a:t>, BNL       MPGD2019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57A4536E-6AF8-45E8-80EB-2A0146CE7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B8E43-84F8-43BC-8D70-8C3FF9D0FDB9}" type="slidenum">
              <a:rPr lang="en-US" smtClean="0"/>
              <a:t>2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B71850-9CD1-412E-B516-451002A016FB}"/>
              </a:ext>
            </a:extLst>
          </p:cNvPr>
          <p:cNvSpPr txBox="1"/>
          <p:nvPr/>
        </p:nvSpPr>
        <p:spPr>
          <a:xfrm>
            <a:off x="433874" y="727788"/>
            <a:ext cx="997598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/>
              <a:t>BNL, in association with Jefferson Laboratory and the DOE Office of Nuclear Physics, has established a </a:t>
            </a:r>
            <a:r>
              <a:rPr lang="en-US" b="1" dirty="0"/>
              <a:t>generic detector R&amp;D program </a:t>
            </a:r>
            <a:r>
              <a:rPr lang="en-US" dirty="0"/>
              <a:t>to address the scientific requirements for measurements at a future Electron Ion Collider (EIC).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/>
              <a:t>eRD6 is an EIC Tracking Consortium consisting of members from US and European based institutions, as well as a separate BNL funded R&amp;D project, dedicated to </a:t>
            </a:r>
            <a:r>
              <a:rPr lang="en-US" b="1" dirty="0"/>
              <a:t>advancing MPGD technology </a:t>
            </a:r>
            <a:r>
              <a:rPr lang="en-US" dirty="0"/>
              <a:t>for use at a future EIC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Consortia members/research topics</a:t>
            </a:r>
            <a:endParaRPr lang="en-US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BNL: B. Azmoun, A. Kiselev, J. </a:t>
            </a:r>
            <a:r>
              <a:rPr lang="en-US" sz="1600" dirty="0" err="1"/>
              <a:t>Kuczewski</a:t>
            </a:r>
            <a:r>
              <a:rPr lang="en-US" sz="1600" dirty="0"/>
              <a:t>, C. Perez??, M. L. </a:t>
            </a:r>
            <a:r>
              <a:rPr lang="en-US" sz="1600" dirty="0" err="1"/>
              <a:t>Purschke</a:t>
            </a:r>
            <a:r>
              <a:rPr lang="en-US" sz="1600" dirty="0"/>
              <a:t>, C. Woody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70C0"/>
                </a:solidFill>
              </a:rPr>
              <a:t>Optimization of readout electrode structures for MPGD’s (zigzag electrodes)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BNL - Medium Energy Group: E. C. </a:t>
            </a:r>
            <a:r>
              <a:rPr lang="en-US" sz="1600" dirty="0" err="1"/>
              <a:t>Aschenauer</a:t>
            </a:r>
            <a:endParaRPr lang="en-US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FIT: M. </a:t>
            </a:r>
            <a:r>
              <a:rPr lang="en-US" sz="1600" dirty="0" err="1"/>
              <a:t>Bomberger</a:t>
            </a:r>
            <a:r>
              <a:rPr lang="en-US" sz="1600" dirty="0"/>
              <a:t>, J. Collins, M. </a:t>
            </a:r>
            <a:r>
              <a:rPr lang="en-US" sz="1600" dirty="0" err="1"/>
              <a:t>Hohlmann</a:t>
            </a:r>
            <a:r>
              <a:rPr lang="en-US" sz="1600" dirty="0"/>
              <a:t>, M. </a:t>
            </a:r>
            <a:r>
              <a:rPr lang="en-US" sz="1600" dirty="0" err="1"/>
              <a:t>Werbiskis</a:t>
            </a:r>
            <a:r>
              <a:rPr lang="en-US" sz="1600" dirty="0"/>
              <a:t>, A. </a:t>
            </a:r>
            <a:r>
              <a:rPr lang="en-US" sz="1600" dirty="0" err="1"/>
              <a:t>Wikramanayake</a:t>
            </a:r>
            <a:endParaRPr lang="en-US" sz="1600" dirty="0"/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70C0"/>
                </a:solidFill>
              </a:rPr>
              <a:t>Large area/low mass GEM detectors; </a:t>
            </a:r>
            <a:r>
              <a:rPr lang="en-US" sz="1600" dirty="0" err="1">
                <a:solidFill>
                  <a:srgbClr val="0070C0"/>
                </a:solidFill>
                <a:latin typeface="Symbol" panose="05050102010706020507" pitchFamily="18" charset="2"/>
              </a:rPr>
              <a:t>m</a:t>
            </a:r>
            <a:r>
              <a:rPr lang="en-US" sz="1600" dirty="0" err="1">
                <a:solidFill>
                  <a:srgbClr val="0070C0"/>
                </a:solidFill>
              </a:rPr>
              <a:t>RWELL</a:t>
            </a:r>
            <a:r>
              <a:rPr lang="en-US" sz="1600" dirty="0">
                <a:solidFill>
                  <a:srgbClr val="0070C0"/>
                </a:solidFill>
              </a:rPr>
              <a:t>-based tracking simulations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INFN Trieste: S. Dalla Torre, S. </a:t>
            </a:r>
            <a:r>
              <a:rPr lang="en-US" sz="1600" dirty="0" err="1"/>
              <a:t>Levorato</a:t>
            </a:r>
            <a:r>
              <a:rPr lang="en-US" sz="1600" dirty="0"/>
              <a:t>, F. </a:t>
            </a:r>
            <a:r>
              <a:rPr lang="en-US" sz="1600" dirty="0" err="1"/>
              <a:t>Tessarotto</a:t>
            </a:r>
            <a:endParaRPr lang="en-US" sz="1600" dirty="0"/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70C0"/>
                </a:solidFill>
              </a:rPr>
              <a:t>Photosensitive </a:t>
            </a:r>
            <a:r>
              <a:rPr lang="en-US" sz="1600" dirty="0" err="1">
                <a:solidFill>
                  <a:srgbClr val="0070C0"/>
                </a:solidFill>
              </a:rPr>
              <a:t>TGEM+resistive</a:t>
            </a:r>
            <a:r>
              <a:rPr lang="en-US" sz="1600" dirty="0">
                <a:solidFill>
                  <a:srgbClr val="0070C0"/>
                </a:solidFill>
              </a:rPr>
              <a:t> MM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SBU: K. </a:t>
            </a:r>
            <a:r>
              <a:rPr lang="en-US" sz="1600" dirty="0" err="1"/>
              <a:t>Dehmelt</a:t>
            </a:r>
            <a:r>
              <a:rPr lang="en-US" sz="1600" dirty="0"/>
              <a:t>, A. Deshpande, P. Garg, T. K. </a:t>
            </a:r>
            <a:r>
              <a:rPr lang="en-US" sz="1600" dirty="0" err="1"/>
              <a:t>Hemmick</a:t>
            </a:r>
            <a:r>
              <a:rPr lang="en-US" sz="1600" dirty="0"/>
              <a:t>, Vlad???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70C0"/>
                </a:solidFill>
              </a:rPr>
              <a:t>Novel MPGD –based avalanche schemes for TPC’s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TU: M. </a:t>
            </a:r>
            <a:r>
              <a:rPr lang="en-US" sz="1600" dirty="0" err="1"/>
              <a:t>Posik</a:t>
            </a:r>
            <a:r>
              <a:rPr lang="en-US" sz="1600" dirty="0"/>
              <a:t>, A. Quintero, B. </a:t>
            </a:r>
            <a:r>
              <a:rPr lang="en-US" sz="1600" dirty="0" err="1"/>
              <a:t>Surrow</a:t>
            </a:r>
            <a:endParaRPr lang="en-US" sz="1600" dirty="0"/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600" dirty="0" err="1">
                <a:solidFill>
                  <a:srgbClr val="0070C0"/>
                </a:solidFill>
                <a:latin typeface="Symbol" panose="05050102010706020507" pitchFamily="18" charset="2"/>
              </a:rPr>
              <a:t>m</a:t>
            </a:r>
            <a:r>
              <a:rPr lang="en-US" sz="1600" dirty="0" err="1">
                <a:solidFill>
                  <a:srgbClr val="0070C0"/>
                </a:solidFill>
              </a:rPr>
              <a:t>RWELL</a:t>
            </a:r>
            <a:r>
              <a:rPr lang="en-US" sz="1600" dirty="0">
                <a:solidFill>
                  <a:srgbClr val="0070C0"/>
                </a:solidFill>
              </a:rPr>
              <a:t>-based tracking simulations</a:t>
            </a:r>
            <a:endParaRPr lang="en-US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UVa</a:t>
            </a:r>
            <a:r>
              <a:rPr lang="en-US" sz="1600" dirty="0"/>
              <a:t>: K. </a:t>
            </a:r>
            <a:r>
              <a:rPr lang="en-US" sz="1600" dirty="0" err="1"/>
              <a:t>Gnanvo</a:t>
            </a:r>
            <a:r>
              <a:rPr lang="en-US" sz="1600" dirty="0"/>
              <a:t>, N. </a:t>
            </a:r>
            <a:r>
              <a:rPr lang="en-US" sz="1600" dirty="0" err="1"/>
              <a:t>Liyanage</a:t>
            </a:r>
            <a:endParaRPr lang="en-US" sz="1600" dirty="0"/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rgbClr val="0070C0"/>
                </a:solidFill>
              </a:rPr>
              <a:t>Large area/low mass GEM detectors; </a:t>
            </a:r>
            <a:r>
              <a:rPr lang="en-US" sz="1600" dirty="0" err="1">
                <a:solidFill>
                  <a:srgbClr val="0070C0"/>
                </a:solidFill>
                <a:latin typeface="Symbol" panose="05050102010706020507" pitchFamily="18" charset="2"/>
              </a:rPr>
              <a:t>m</a:t>
            </a:r>
            <a:r>
              <a:rPr lang="en-US" sz="1600" dirty="0" err="1">
                <a:solidFill>
                  <a:srgbClr val="0070C0"/>
                </a:solidFill>
              </a:rPr>
              <a:t>RWELL</a:t>
            </a:r>
            <a:r>
              <a:rPr lang="en-US" sz="1600" dirty="0">
                <a:solidFill>
                  <a:srgbClr val="0070C0"/>
                </a:solidFill>
              </a:rPr>
              <a:t> prototypes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14965D-7515-40DF-B9FA-73BE5D1C1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6274" y="213038"/>
            <a:ext cx="1405975" cy="14059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00BA831-E67D-4279-AF5F-D1743C428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3410" y="1650505"/>
            <a:ext cx="1970314" cy="7224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7B31DFA-7711-45AD-8244-12C9C6B0991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93752" y="2318381"/>
            <a:ext cx="1110343" cy="111034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1F7528F-EFAD-4BB2-90AF-ABC7B59777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29141" y="3546280"/>
            <a:ext cx="1358852" cy="9070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19ED4D7-11E7-4A94-BB93-4AD2F11C24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4827" y="5464210"/>
            <a:ext cx="3162354" cy="53187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E6D06B4-17EF-42DF-A453-5CE52CDA739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895" t="35393" r="5719" b="36585"/>
          <a:stretch/>
        </p:blipFill>
        <p:spPr>
          <a:xfrm>
            <a:off x="9996956" y="6027576"/>
            <a:ext cx="2010225" cy="65973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4E7C4D3-703C-466B-B55E-F3F5ED52FFA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126" t="10840" r="17051" b="14913"/>
          <a:stretch/>
        </p:blipFill>
        <p:spPr>
          <a:xfrm>
            <a:off x="10166084" y="4484806"/>
            <a:ext cx="1528284" cy="94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9043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>
            <a:extLst>
              <a:ext uri="{FF2B5EF4-FFF2-40B4-BE49-F238E27FC236}">
                <a16:creationId xmlns:a16="http://schemas.microsoft.com/office/drawing/2014/main" id="{7717D11A-07F4-44E2-AFDA-CC2963FCC5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7620" y="13198"/>
            <a:ext cx="12207240" cy="64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/>
              <a:t>U-V Readout with Zebra Connection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AD03273-20DF-490A-B64E-688734F3DD72}"/>
              </a:ext>
            </a:extLst>
          </p:cNvPr>
          <p:cNvGrpSpPr/>
          <p:nvPr/>
        </p:nvGrpSpPr>
        <p:grpSpPr>
          <a:xfrm>
            <a:off x="70336" y="658511"/>
            <a:ext cx="12028250" cy="3298517"/>
            <a:chOff x="70336" y="770483"/>
            <a:chExt cx="12028250" cy="3298517"/>
          </a:xfrm>
        </p:grpSpPr>
        <p:pic>
          <p:nvPicPr>
            <p:cNvPr id="45" name="graphics2">
              <a:extLst>
                <a:ext uri="{FF2B5EF4-FFF2-40B4-BE49-F238E27FC236}">
                  <a16:creationId xmlns:a16="http://schemas.microsoft.com/office/drawing/2014/main" id="{2C70368E-6671-4411-9675-9A736CC4E7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/>
              <a:alphaModFix/>
            </a:blip>
            <a:srcRect b="44005"/>
            <a:stretch>
              <a:fillRect/>
            </a:stretch>
          </p:blipFill>
          <p:spPr>
            <a:xfrm>
              <a:off x="70336" y="775837"/>
              <a:ext cx="7863840" cy="3293163"/>
            </a:xfrm>
            <a:prstGeom prst="rect">
              <a:avLst/>
            </a:prstGeom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2C66F9F-8F36-4D5B-B7AA-6D2BE2657D80}"/>
                </a:ext>
              </a:extLst>
            </p:cNvPr>
            <p:cNvGrpSpPr/>
            <p:nvPr/>
          </p:nvGrpSpPr>
          <p:grpSpPr>
            <a:xfrm>
              <a:off x="8075226" y="770483"/>
              <a:ext cx="4023360" cy="3261169"/>
              <a:chOff x="7925423" y="725995"/>
              <a:chExt cx="4023360" cy="3261169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799BAC5F-3196-491F-BEF1-9E7ACA9729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258"/>
              <a:stretch/>
            </p:blipFill>
            <p:spPr>
              <a:xfrm>
                <a:off x="7925423" y="1098131"/>
                <a:ext cx="4023360" cy="2889033"/>
              </a:xfrm>
              <a:prstGeom prst="rect">
                <a:avLst/>
              </a:prstGeom>
            </p:spPr>
          </p:pic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14CD00B-BB4F-4914-B2EF-23D764DA7342}"/>
                  </a:ext>
                </a:extLst>
              </p:cNvPr>
              <p:cNvSpPr txBox="1"/>
              <p:nvPr/>
            </p:nvSpPr>
            <p:spPr>
              <a:xfrm>
                <a:off x="9958385" y="1098131"/>
                <a:ext cx="1158617" cy="3075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Zebra strips 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1F0C883E-E133-47C7-B46B-258318BBACAA}"/>
                  </a:ext>
                </a:extLst>
              </p:cNvPr>
              <p:cNvSpPr txBox="1"/>
              <p:nvPr/>
            </p:nvSpPr>
            <p:spPr>
              <a:xfrm>
                <a:off x="8406524" y="1098131"/>
                <a:ext cx="13131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Zebra holders 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F89766A-067F-486D-873E-131D28F0C313}"/>
                  </a:ext>
                </a:extLst>
              </p:cNvPr>
              <p:cNvSpPr txBox="1"/>
              <p:nvPr/>
            </p:nvSpPr>
            <p:spPr>
              <a:xfrm>
                <a:off x="8248261" y="3619321"/>
                <a:ext cx="292048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Zebra-to Panasonic adapter cards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D97FE54-4420-4C42-8F6D-5C58DE16BEDF}"/>
                  </a:ext>
                </a:extLst>
              </p:cNvPr>
              <p:cNvSpPr txBox="1"/>
              <p:nvPr/>
            </p:nvSpPr>
            <p:spPr>
              <a:xfrm>
                <a:off x="7925423" y="725995"/>
                <a:ext cx="402336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Components of the double-sided zebra connection</a:t>
                </a:r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14441E9-7E85-45A4-98F1-FD7E5FDC020A}"/>
              </a:ext>
            </a:extLst>
          </p:cNvPr>
          <p:cNvGrpSpPr/>
          <p:nvPr/>
        </p:nvGrpSpPr>
        <p:grpSpPr>
          <a:xfrm>
            <a:off x="79736" y="4118786"/>
            <a:ext cx="12032528" cy="2539348"/>
            <a:chOff x="79736" y="4118786"/>
            <a:chExt cx="12032528" cy="253934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4CE08E8-A0BD-49DE-9D81-8253BEFE5C0E}"/>
                </a:ext>
              </a:extLst>
            </p:cNvPr>
            <p:cNvGrpSpPr/>
            <p:nvPr/>
          </p:nvGrpSpPr>
          <p:grpSpPr>
            <a:xfrm>
              <a:off x="79736" y="4463573"/>
              <a:ext cx="12032528" cy="2194561"/>
              <a:chOff x="39797" y="4463573"/>
              <a:chExt cx="12032528" cy="2194561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66DE456A-1E02-4D1A-8A34-94BD1F53B9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61" y="4463574"/>
                <a:ext cx="2926080" cy="219456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09CE41ED-C650-43FC-9FEC-6D1C71AC13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6115317" y="4463573"/>
                <a:ext cx="2926080" cy="219456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410CF7AA-AED3-4FD3-B947-6C87BF99C2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46245" y="4463574"/>
                <a:ext cx="2926080" cy="2194560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02B9E4E-0C6E-43DB-A1FE-F060D2A8205C}"/>
                  </a:ext>
                </a:extLst>
              </p:cNvPr>
              <p:cNvSpPr txBox="1"/>
              <p:nvPr/>
            </p:nvSpPr>
            <p:spPr>
              <a:xfrm>
                <a:off x="6119085" y="6373984"/>
                <a:ext cx="29260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ZS inserted on top of top strips (U-strips)</a:t>
                </a:r>
              </a:p>
            </p:txBody>
          </p:sp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70897881-54A0-4355-BDFB-6C1BF36CC6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84389" y="4463574"/>
                <a:ext cx="2926080" cy="2194560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57E13B0-BA1A-4B75-BE18-138C7EC33663}"/>
                  </a:ext>
                </a:extLst>
              </p:cNvPr>
              <p:cNvSpPr txBox="1"/>
              <p:nvPr/>
            </p:nvSpPr>
            <p:spPr>
              <a:xfrm>
                <a:off x="9146244" y="6373984"/>
                <a:ext cx="29260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APV25 FE cards for top strips (U-strips)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E8BA39F-10DF-4C37-BA38-830961593BE7}"/>
                  </a:ext>
                </a:extLst>
              </p:cNvPr>
              <p:cNvSpPr txBox="1"/>
              <p:nvPr/>
            </p:nvSpPr>
            <p:spPr>
              <a:xfrm>
                <a:off x="39797" y="6376616"/>
                <a:ext cx="2939744" cy="2743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Zebra strips (ZS) before insertion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549340A-398A-4258-B0B6-44135578122A}"/>
                  </a:ext>
                </a:extLst>
              </p:cNvPr>
              <p:cNvSpPr txBox="1"/>
              <p:nvPr/>
            </p:nvSpPr>
            <p:spPr>
              <a:xfrm>
                <a:off x="3080621" y="6376616"/>
                <a:ext cx="2937384" cy="2743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ZS inserted below bottom strips (V-strips)</a:t>
                </a: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1495312-C3BF-4357-BC11-07883CA884AA}"/>
                </a:ext>
              </a:extLst>
            </p:cNvPr>
            <p:cNvSpPr txBox="1"/>
            <p:nvPr/>
          </p:nvSpPr>
          <p:spPr>
            <a:xfrm>
              <a:off x="93400" y="4118786"/>
              <a:ext cx="12018863" cy="338554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00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Assembly steps of the double-sided zebra connection scheme on the large GEM prototype</a:t>
              </a: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FAAD033C-E7A1-4ACB-9C46-8F0CE3FA0D91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30000"/>
          </a:blip>
          <a:stretch>
            <a:fillRect/>
          </a:stretch>
        </p:blipFill>
        <p:spPr>
          <a:xfrm>
            <a:off x="10832474" y="2183"/>
            <a:ext cx="1359526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15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/>
              <a:t>Zigzag readout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F15D-BE77-4607-A714-B9ADE03EBB60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2D2D7F-E4DE-4816-B1D4-BAD24CC12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230" y="937445"/>
            <a:ext cx="4982608" cy="1848387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2918019" y="2841778"/>
            <a:ext cx="2840457" cy="2219963"/>
          </a:xfrm>
          <a:prstGeom prst="wedgeRoundRectCallout">
            <a:avLst>
              <a:gd name="adj1" fmla="val -18414"/>
              <a:gd name="adj2" fmla="val -95970"/>
              <a:gd name="adj3" fmla="val 16667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0479" y="2413331"/>
            <a:ext cx="1710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 Ref. Tracker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56605" y="918212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Multi-ZZ GEM</a:t>
            </a:r>
          </a:p>
        </p:txBody>
      </p:sp>
      <p:cxnSp>
        <p:nvCxnSpPr>
          <p:cNvPr id="15" name="Straight Arrow Connector 14"/>
          <p:cNvCxnSpPr>
            <a:stCxn id="13" idx="0"/>
          </p:cNvCxnSpPr>
          <p:nvPr/>
        </p:nvCxnSpPr>
        <p:spPr>
          <a:xfrm flipV="1">
            <a:off x="1375874" y="2056271"/>
            <a:ext cx="76260" cy="357060"/>
          </a:xfrm>
          <a:prstGeom prst="straightConnector1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150982" y="1259739"/>
            <a:ext cx="195401" cy="475757"/>
          </a:xfrm>
          <a:prstGeom prst="straightConnector1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03076" y="5187962"/>
            <a:ext cx="6287524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</a:rPr>
              <a:t>“Multi-ZZ PCB: 10 x 10 array of 1cm x 1cm cells </a:t>
            </a:r>
          </a:p>
          <a:p>
            <a:pPr defTabSz="914400">
              <a:lnSpc>
                <a:spcPts val="2000"/>
              </a:lnSpc>
              <a:defRPr/>
            </a:pPr>
            <a:r>
              <a:rPr lang="en-US" sz="1600" dirty="0">
                <a:solidFill>
                  <a:srgbClr val="000000"/>
                </a:solidFill>
              </a:rPr>
              <a:t>      </a:t>
            </a:r>
            <a:r>
              <a:rPr lang="en-US" sz="1600" b="1" dirty="0">
                <a:solidFill>
                  <a:srgbClr val="000000"/>
                </a:solidFill>
              </a:rPr>
              <a:t>Laser-etched, gap fixed at ~24</a:t>
            </a:r>
            <a:r>
              <a:rPr lang="en-US" sz="1600" b="1" dirty="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r>
              <a:rPr lang="en-US" sz="1600" b="1" dirty="0">
                <a:solidFill>
                  <a:srgbClr val="000000"/>
                </a:solidFill>
              </a:rPr>
              <a:t>m</a:t>
            </a:r>
          </a:p>
          <a:p>
            <a:pPr marL="285750" indent="-285750" defTabSz="91440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endParaRPr lang="en-US" sz="1600" dirty="0">
              <a:solidFill>
                <a:srgbClr val="000000"/>
              </a:solidFill>
            </a:endParaRPr>
          </a:p>
          <a:p>
            <a:pPr marL="285750" indent="-285750" defTabSz="914400">
              <a:lnSpc>
                <a:spcPts val="2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00"/>
                </a:solidFill>
              </a:rPr>
              <a:t>ZZ parameters varied broadly: </a:t>
            </a:r>
          </a:p>
          <a:p>
            <a:pPr defTabSz="914400">
              <a:lnSpc>
                <a:spcPts val="2000"/>
              </a:lnSpc>
              <a:defRPr/>
            </a:pPr>
            <a:r>
              <a:rPr lang="en-US" sz="1600" dirty="0">
                <a:solidFill>
                  <a:srgbClr val="000000"/>
                </a:solidFill>
              </a:rPr>
              <a:t>     </a:t>
            </a:r>
            <a:r>
              <a:rPr lang="en-US" sz="1600" b="1" dirty="0">
                <a:solidFill>
                  <a:srgbClr val="000000"/>
                </a:solidFill>
              </a:rPr>
              <a:t>Pitch: 0.4 - 3.33mm, Stretch: -25% - +25%, Period: 0.2 - 1mm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691" y="2982406"/>
            <a:ext cx="2508540" cy="1971657"/>
          </a:xfrm>
          <a:prstGeom prst="rect">
            <a:avLst/>
          </a:prstGeom>
        </p:spPr>
      </p:pic>
      <p:grpSp>
        <p:nvGrpSpPr>
          <p:cNvPr id="62" name="Group 61"/>
          <p:cNvGrpSpPr/>
          <p:nvPr/>
        </p:nvGrpSpPr>
        <p:grpSpPr>
          <a:xfrm>
            <a:off x="6782346" y="184112"/>
            <a:ext cx="5092861" cy="6572716"/>
            <a:chOff x="7126603" y="179786"/>
            <a:chExt cx="5092861" cy="6572716"/>
          </a:xfrm>
        </p:grpSpPr>
        <p:pic>
          <p:nvPicPr>
            <p:cNvPr id="28" name="Picture 27"/>
            <p:cNvPicPr preferRelativeResize="0">
              <a:picLocks/>
            </p:cNvPicPr>
            <p:nvPr/>
          </p:nvPicPr>
          <p:blipFill rotWithShape="1">
            <a:blip r:embed="rId4"/>
            <a:srcRect b="32988"/>
            <a:stretch/>
          </p:blipFill>
          <p:spPr>
            <a:xfrm>
              <a:off x="8397458" y="482542"/>
              <a:ext cx="2743200" cy="1371600"/>
            </a:xfrm>
            <a:prstGeom prst="rect">
              <a:avLst/>
            </a:prstGeom>
          </p:spPr>
        </p:pic>
        <p:pic>
          <p:nvPicPr>
            <p:cNvPr id="38" name="Picture 37"/>
            <p:cNvPicPr preferRelativeResize="0"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08452" y="2094256"/>
              <a:ext cx="2605672" cy="1371600"/>
            </a:xfrm>
            <a:prstGeom prst="rect">
              <a:avLst/>
            </a:prstGeom>
          </p:spPr>
        </p:pic>
        <p:pic>
          <p:nvPicPr>
            <p:cNvPr id="44" name="Picture 43"/>
            <p:cNvPicPr preferRelativeResize="0"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17879" y="3705970"/>
              <a:ext cx="2605672" cy="1371600"/>
            </a:xfrm>
            <a:prstGeom prst="rect">
              <a:avLst/>
            </a:prstGeom>
          </p:spPr>
        </p:pic>
        <p:grpSp>
          <p:nvGrpSpPr>
            <p:cNvPr id="33" name="Group 32"/>
            <p:cNvGrpSpPr/>
            <p:nvPr/>
          </p:nvGrpSpPr>
          <p:grpSpPr>
            <a:xfrm>
              <a:off x="8424896" y="5317685"/>
              <a:ext cx="2598656" cy="1391959"/>
              <a:chOff x="8915399" y="5299364"/>
              <a:chExt cx="2751513" cy="1391959"/>
            </a:xfrm>
          </p:grpSpPr>
          <p:pic>
            <p:nvPicPr>
              <p:cNvPr id="32" name="Picture 3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2" t="4547" r="1340" b="4731"/>
              <a:stretch/>
            </p:blipFill>
            <p:spPr>
              <a:xfrm>
                <a:off x="8915399" y="5299364"/>
                <a:ext cx="2751513" cy="723207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3" t="6567" r="268" b="4798"/>
              <a:stretch/>
            </p:blipFill>
            <p:spPr>
              <a:xfrm>
                <a:off x="9044247" y="6026305"/>
                <a:ext cx="2622665" cy="665018"/>
              </a:xfrm>
              <a:prstGeom prst="rect">
                <a:avLst/>
              </a:prstGeom>
            </p:spPr>
          </p:pic>
        </p:grpSp>
        <p:sp>
          <p:nvSpPr>
            <p:cNvPr id="39" name="TextBox 38"/>
            <p:cNvSpPr txBox="1"/>
            <p:nvPr/>
          </p:nvSpPr>
          <p:spPr>
            <a:xfrm>
              <a:off x="9041983" y="179786"/>
              <a:ext cx="12346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Stretch=0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072499" y="1809949"/>
              <a:ext cx="15921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Over-Stretch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037608" y="3435011"/>
              <a:ext cx="1713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Under-Stretch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133214" y="5040015"/>
              <a:ext cx="16001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Large Period</a:t>
              </a: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9"/>
            <a:srcRect l="67019" t="303"/>
            <a:stretch/>
          </p:blipFill>
          <p:spPr>
            <a:xfrm>
              <a:off x="7126605" y="5272660"/>
              <a:ext cx="1219424" cy="1429720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10"/>
            <a:srcRect l="28314" t="36512" r="29605"/>
            <a:stretch/>
          </p:blipFill>
          <p:spPr>
            <a:xfrm>
              <a:off x="7126605" y="441505"/>
              <a:ext cx="1179490" cy="14460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11"/>
            <a:srcRect l="12626" t="60392" r="42875"/>
            <a:stretch/>
          </p:blipFill>
          <p:spPr>
            <a:xfrm rot="5400000">
              <a:off x="7011172" y="3784313"/>
              <a:ext cx="1429720" cy="119885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12"/>
            <a:srcRect t="35266" r="57361"/>
            <a:stretch/>
          </p:blipFill>
          <p:spPr>
            <a:xfrm>
              <a:off x="7126605" y="2061603"/>
              <a:ext cx="1190280" cy="1433217"/>
            </a:xfrm>
            <a:prstGeom prst="rect">
              <a:avLst/>
            </a:prstGeom>
          </p:spPr>
        </p:pic>
        <p:sp>
          <p:nvSpPr>
            <p:cNvPr id="34" name="Rectangle 33"/>
            <p:cNvSpPr/>
            <p:nvPr/>
          </p:nvSpPr>
          <p:spPr>
            <a:xfrm>
              <a:off x="11050554" y="667988"/>
              <a:ext cx="11560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65000"/>
                    </a:schemeClr>
                  </a:solidFill>
                  <a:sym typeface="Wingdings" panose="05000000000000000000" pitchFamily="2" charset="2"/>
                </a:rPr>
                <a:t>DNL vs  x</a:t>
              </a:r>
              <a:endParaRPr lang="en-US" dirty="0">
                <a:solidFill>
                  <a:schemeClr val="tx1">
                    <a:lumMod val="65000"/>
                  </a:schemeClr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1050554" y="1320275"/>
              <a:ext cx="11689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65000"/>
                    </a:schemeClr>
                  </a:solidFill>
                  <a:sym typeface="Wingdings" panose="05000000000000000000" pitchFamily="2" charset="2"/>
                </a:rPr>
                <a:t>DNL vs  y</a:t>
              </a:r>
              <a:endParaRPr lang="en-US" dirty="0">
                <a:solidFill>
                  <a:schemeClr val="tx1">
                    <a:lumMod val="65000"/>
                  </a:schemeClr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126605" y="263950"/>
              <a:ext cx="5065395" cy="162359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126604" y="1885798"/>
              <a:ext cx="5065395" cy="162359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126605" y="3506688"/>
              <a:ext cx="5065395" cy="162359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7126603" y="5128909"/>
              <a:ext cx="5065395" cy="162359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1014124" y="2242085"/>
              <a:ext cx="11721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DNL vs  x</a:t>
              </a:r>
              <a:endParaRPr lang="en-US" b="1" dirty="0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1014124" y="2913725"/>
              <a:ext cx="11689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75000"/>
                    </a:schemeClr>
                  </a:solidFill>
                  <a:sym typeface="Wingdings" panose="05000000000000000000" pitchFamily="2" charset="2"/>
                </a:rPr>
                <a:t>DNL vs  y</a:t>
              </a:r>
              <a:endParaRPr lang="en-US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0994607" y="3916225"/>
              <a:ext cx="11721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DNL vs  x</a:t>
              </a:r>
              <a:endParaRPr lang="en-US" b="1" dirty="0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0994607" y="4578150"/>
              <a:ext cx="11689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75000"/>
                    </a:schemeClr>
                  </a:solidFill>
                  <a:sym typeface="Wingdings" panose="05000000000000000000" pitchFamily="2" charset="2"/>
                </a:rPr>
                <a:t>DNL vs  y</a:t>
              </a:r>
              <a:endParaRPr lang="en-US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0991401" y="5501672"/>
              <a:ext cx="11721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75000"/>
                    </a:schemeClr>
                  </a:solidFill>
                  <a:sym typeface="Wingdings" panose="05000000000000000000" pitchFamily="2" charset="2"/>
                </a:rPr>
                <a:t>DNL vs  x</a:t>
              </a:r>
              <a:endParaRPr lang="en-US" dirty="0">
                <a:solidFill>
                  <a:schemeClr val="tx1">
                    <a:lumMod val="75000"/>
                  </a:schemeClr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0994607" y="6177075"/>
              <a:ext cx="11689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DNL vs  y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3" name="Straight Arrow Connector 42"/>
          <p:cNvCxnSpPr/>
          <p:nvPr/>
        </p:nvCxnSpPr>
        <p:spPr>
          <a:xfrm flipV="1">
            <a:off x="444230" y="1812839"/>
            <a:ext cx="1569998" cy="8572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32078" y="1533050"/>
            <a:ext cx="15135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120GeV proton</a:t>
            </a:r>
          </a:p>
        </p:txBody>
      </p:sp>
      <p:sp>
        <p:nvSpPr>
          <p:cNvPr id="63" name="TextBox 62"/>
          <p:cNvSpPr txBox="1"/>
          <p:nvPr/>
        </p:nvSpPr>
        <p:spPr>
          <a:xfrm rot="16200000">
            <a:off x="5799929" y="3328481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All 2mm pitch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B28A3C-D27E-4F52-A4AD-F6AFB927E8E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5471" y="2880706"/>
            <a:ext cx="2219963" cy="221996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00BFB79-EC33-42E0-8DCF-42C46E8DF0E3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 amt="30000"/>
          </a:blip>
          <a:stretch>
            <a:fillRect/>
          </a:stretch>
        </p:blipFill>
        <p:spPr>
          <a:xfrm>
            <a:off x="10221686" y="-8494"/>
            <a:ext cx="1970314" cy="72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031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dirty="0"/>
              <a:t>Performance Trends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F15D-BE77-4607-A714-B9ADE03EBB6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914242" y="5108653"/>
            <a:ext cx="10824134" cy="1269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</a:rPr>
              <a:t>Recover systematic offset in residuals using DNL-y correction followed by DNL-x correction</a:t>
            </a:r>
          </a:p>
          <a:p>
            <a:pPr marL="285750" indent="-2857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</a:rPr>
              <a:t>Use centroid for correction, so process is limited by resolution of centroid itself</a:t>
            </a:r>
          </a:p>
          <a:p>
            <a:pPr marL="285750" indent="-2857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</a:rPr>
              <a:t>At small periods, the impact of this parameter on performance becomes saturated</a:t>
            </a:r>
          </a:p>
          <a:p>
            <a:pPr marL="285750" indent="-28575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70C0"/>
                </a:solidFill>
              </a:rPr>
              <a:t>Inset plot identifies the point where no correction is required and 50</a:t>
            </a:r>
            <a:r>
              <a:rPr lang="en-US" sz="1600" b="1" dirty="0">
                <a:solidFill>
                  <a:srgbClr val="0070C0"/>
                </a:solidFill>
                <a:latin typeface="Symbol" panose="05050102010706020507" pitchFamily="18" charset="2"/>
              </a:rPr>
              <a:t>m</a:t>
            </a:r>
            <a:r>
              <a:rPr lang="en-US" sz="1600" b="1" dirty="0">
                <a:solidFill>
                  <a:srgbClr val="0070C0"/>
                </a:solidFill>
              </a:rPr>
              <a:t>m resolution is obtained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B7F11E-406F-4DE3-B8EF-20A9A2387222}"/>
              </a:ext>
            </a:extLst>
          </p:cNvPr>
          <p:cNvGrpSpPr/>
          <p:nvPr/>
        </p:nvGrpSpPr>
        <p:grpSpPr>
          <a:xfrm>
            <a:off x="83127" y="822165"/>
            <a:ext cx="12007274" cy="4140707"/>
            <a:chOff x="83127" y="822165"/>
            <a:chExt cx="12007274" cy="4140707"/>
          </a:xfrm>
        </p:grpSpPr>
        <p:grpSp>
          <p:nvGrpSpPr>
            <p:cNvPr id="16" name="Group 15"/>
            <p:cNvGrpSpPr/>
            <p:nvPr/>
          </p:nvGrpSpPr>
          <p:grpSpPr>
            <a:xfrm>
              <a:off x="83127" y="822165"/>
              <a:ext cx="12007274" cy="3712890"/>
              <a:chOff x="83127" y="822165"/>
              <a:chExt cx="12007274" cy="3712890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19" t="8698" r="2277" b="3289"/>
              <a:stretch/>
            </p:blipFill>
            <p:spPr>
              <a:xfrm>
                <a:off x="83127" y="1154545"/>
                <a:ext cx="4104528" cy="3380510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4602617" y="822165"/>
                <a:ext cx="317426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0070C0"/>
                    </a:solidFill>
                  </a:rPr>
                  <a:t>Pitch = 2mm, DNL-x correction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8453503" y="830536"/>
                <a:ext cx="328487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0070C0"/>
                    </a:solidFill>
                  </a:rPr>
                  <a:t>Pitch = 2mm, DNL-</a:t>
                </a:r>
                <a:r>
                  <a:rPr lang="en-US" sz="1600" dirty="0" err="1">
                    <a:solidFill>
                      <a:srgbClr val="0070C0"/>
                    </a:solidFill>
                  </a:rPr>
                  <a:t>xy</a:t>
                </a:r>
                <a:r>
                  <a:rPr lang="en-US" sz="1600" dirty="0">
                    <a:solidFill>
                      <a:srgbClr val="0070C0"/>
                    </a:solidFill>
                  </a:rPr>
                  <a:t> correction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94995" y="822165"/>
                <a:ext cx="335059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0070C0"/>
                    </a:solidFill>
                  </a:rPr>
                  <a:t>Pitch = 2mm, No DNL correction</a:t>
                </a:r>
              </a:p>
            </p:txBody>
          </p:sp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24" t="6865" r="1772" b="3656"/>
              <a:stretch/>
            </p:blipFill>
            <p:spPr>
              <a:xfrm>
                <a:off x="4091709" y="1099128"/>
                <a:ext cx="4073236" cy="3408218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24" t="8515" r="2908" b="4206"/>
              <a:stretch/>
            </p:blipFill>
            <p:spPr>
              <a:xfrm>
                <a:off x="8054109" y="1163782"/>
                <a:ext cx="4036292" cy="3334327"/>
              </a:xfrm>
              <a:prstGeom prst="rect">
                <a:avLst/>
              </a:prstGeom>
            </p:spPr>
          </p:pic>
        </p:grpSp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0" t="2548" r="5286" b="2222"/>
            <a:stretch/>
          </p:blipFill>
          <p:spPr>
            <a:xfrm>
              <a:off x="9780494" y="1330687"/>
              <a:ext cx="1957882" cy="149415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0927976" y="1479176"/>
              <a:ext cx="0" cy="1210236"/>
            </a:xfrm>
            <a:prstGeom prst="line">
              <a:avLst/>
            </a:prstGeom>
            <a:ln w="19050">
              <a:solidFill>
                <a:schemeClr val="bg2">
                  <a:lumMod val="75000"/>
                  <a:alpha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10171147" y="1479176"/>
              <a:ext cx="14318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</a:rPr>
                <a:t>No Corr. needed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>
              <a:off x="4003459" y="4363877"/>
              <a:ext cx="656948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793164" y="4378097"/>
              <a:ext cx="11112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>
                  <a:solidFill>
                    <a:srgbClr val="FF0000"/>
                  </a:solidFill>
                </a:rPr>
                <a:t>xStretch</a:t>
              </a:r>
              <a:endParaRPr lang="en-US" dirty="0">
                <a:solidFill>
                  <a:srgbClr val="FF0000"/>
                </a:solidFill>
              </a:endParaRPr>
            </a:p>
            <a:p>
              <a:pPr algn="ctr"/>
              <a:r>
                <a:rPr lang="en-US" sz="1400" dirty="0">
                  <a:solidFill>
                    <a:srgbClr val="FF0000"/>
                  </a:solidFill>
                </a:rPr>
                <a:t>Correction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749625" y="4363877"/>
              <a:ext cx="11112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>
                  <a:solidFill>
                    <a:srgbClr val="FF0000"/>
                  </a:solidFill>
                </a:rPr>
                <a:t>yPeriod</a:t>
              </a:r>
              <a:endParaRPr lang="en-US" dirty="0">
                <a:solidFill>
                  <a:srgbClr val="FF0000"/>
                </a:solidFill>
              </a:endParaRPr>
            </a:p>
            <a:p>
              <a:pPr algn="ctr"/>
              <a:r>
                <a:rPr lang="en-US" sz="1400" dirty="0">
                  <a:solidFill>
                    <a:srgbClr val="FF0000"/>
                  </a:solidFill>
                </a:rPr>
                <a:t>Correction</a:t>
              </a: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7931066" y="4363877"/>
              <a:ext cx="656948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73AE3DBD-DE83-46CE-BA8A-16EE42375275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10221686" y="-8494"/>
            <a:ext cx="1970314" cy="72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36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1FC13-3AEF-487B-9331-E71F3512B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Trends continued…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491757-78B6-42C9-B1B6-8DC42CD0F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B.Azmoun, BNL       MPGD2019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039374-079D-4CB3-B2DB-4C5CA1F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4F15D-BE77-4607-A714-B9ADE03EBB6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14204" y="5000438"/>
            <a:ext cx="11228470" cy="1633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</a:rPr>
              <a:t>The resolution reaches its minimum at the smallest pitch and again saturates at a period of ~0.5mm, in good agreement with simulations</a:t>
            </a: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70C0"/>
                </a:solidFill>
              </a:rPr>
              <a:t>Inset plot highlights optimized range of parameters where no correction is needed with the resolutions &lt;70</a:t>
            </a:r>
            <a:r>
              <a:rPr lang="en-US" sz="1600" b="1" dirty="0">
                <a:solidFill>
                  <a:srgbClr val="0070C0"/>
                </a:solidFill>
                <a:latin typeface="Symbol" panose="05050102010706020507" pitchFamily="18" charset="2"/>
              </a:rPr>
              <a:t>m</a:t>
            </a:r>
            <a:r>
              <a:rPr lang="en-US" sz="1600" b="1" dirty="0">
                <a:solidFill>
                  <a:srgbClr val="0070C0"/>
                </a:solidFill>
              </a:rPr>
              <a:t>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70C0"/>
                </a:solidFill>
              </a:rPr>
              <a:t>Side note: can further break down DNL in terms of cluster size to further maximize correction</a:t>
            </a:r>
            <a:r>
              <a:rPr lang="en-US" sz="1600" dirty="0">
                <a:solidFill>
                  <a:srgbClr val="0070C0"/>
                </a:solidFill>
                <a:sym typeface="Wingdings" panose="05000000000000000000" pitchFamily="2" charset="2"/>
              </a:rPr>
              <a:t>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FF0000"/>
                </a:solidFill>
                <a:sym typeface="Wingdings" panose="05000000000000000000" pitchFamily="2" charset="2"/>
              </a:rPr>
              <a:t>ADD: Results on STRAIGHT STRIPS vs ZZ strips (analysis in progress)</a:t>
            </a:r>
            <a:endParaRPr lang="en-US" sz="1600" b="1" dirty="0">
              <a:solidFill>
                <a:srgbClr val="FF000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02071DA-7521-4F4F-8D5B-211F31FB36B4}"/>
              </a:ext>
            </a:extLst>
          </p:cNvPr>
          <p:cNvGrpSpPr/>
          <p:nvPr/>
        </p:nvGrpSpPr>
        <p:grpSpPr>
          <a:xfrm>
            <a:off x="64654" y="822165"/>
            <a:ext cx="12044220" cy="4204396"/>
            <a:chOff x="64654" y="822165"/>
            <a:chExt cx="12044220" cy="4204396"/>
          </a:xfrm>
        </p:grpSpPr>
        <p:grpSp>
          <p:nvGrpSpPr>
            <p:cNvPr id="11" name="Group 10"/>
            <p:cNvGrpSpPr/>
            <p:nvPr/>
          </p:nvGrpSpPr>
          <p:grpSpPr>
            <a:xfrm>
              <a:off x="64654" y="822165"/>
              <a:ext cx="12044220" cy="3731362"/>
              <a:chOff x="64654" y="822165"/>
              <a:chExt cx="12044220" cy="3731362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72" t="8516" r="2024" b="3105"/>
              <a:stretch/>
            </p:blipFill>
            <p:spPr>
              <a:xfrm>
                <a:off x="8026400" y="1163782"/>
                <a:ext cx="4082474" cy="3371273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93" t="9615" r="1898" b="2739"/>
              <a:stretch/>
            </p:blipFill>
            <p:spPr>
              <a:xfrm>
                <a:off x="64654" y="1182255"/>
                <a:ext cx="4128655" cy="3362036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93" t="8881" r="5066" b="2372"/>
              <a:stretch/>
            </p:blipFill>
            <p:spPr>
              <a:xfrm>
                <a:off x="4064001" y="1163780"/>
                <a:ext cx="3962400" cy="3389747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4602617" y="822165"/>
                <a:ext cx="299312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0070C0"/>
                    </a:solidFill>
                  </a:rPr>
                  <a:t>Stretch = 0, DNL-x correction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8453503" y="830536"/>
                <a:ext cx="31037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0070C0"/>
                    </a:solidFill>
                  </a:rPr>
                  <a:t>Stretch = 0, DNL-</a:t>
                </a:r>
                <a:r>
                  <a:rPr lang="en-US" sz="1600" dirty="0" err="1">
                    <a:solidFill>
                      <a:srgbClr val="0070C0"/>
                    </a:solidFill>
                  </a:rPr>
                  <a:t>xy</a:t>
                </a:r>
                <a:r>
                  <a:rPr lang="en-US" sz="1600" dirty="0">
                    <a:solidFill>
                      <a:srgbClr val="0070C0"/>
                    </a:solidFill>
                  </a:rPr>
                  <a:t> correction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94995" y="822165"/>
                <a:ext cx="31694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0070C0"/>
                    </a:solidFill>
                  </a:rPr>
                  <a:t>Stretch = 0, No DNL correction</a:t>
                </a:r>
              </a:p>
            </p:txBody>
          </p:sp>
        </p:grp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3" t="2071" r="4297" b="3105"/>
            <a:stretch/>
          </p:blipFill>
          <p:spPr>
            <a:xfrm>
              <a:off x="9728193" y="1293092"/>
              <a:ext cx="2006237" cy="1403926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0130876" y="1442427"/>
              <a:ext cx="143180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</a:rPr>
                <a:t>No Corr. needed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4003459" y="4363877"/>
              <a:ext cx="656948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3793164" y="4378097"/>
              <a:ext cx="120257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>
                  <a:solidFill>
                    <a:srgbClr val="FF0000"/>
                  </a:solidFill>
                </a:rPr>
                <a:t>xStretch</a:t>
              </a:r>
              <a:endParaRPr lang="en-US" dirty="0">
                <a:solidFill>
                  <a:srgbClr val="FF0000"/>
                </a:solidFill>
              </a:endParaRPr>
            </a:p>
            <a:p>
              <a:pPr algn="ctr"/>
              <a:r>
                <a:rPr lang="en-US" sz="1400" dirty="0">
                  <a:solidFill>
                    <a:srgbClr val="FF0000"/>
                  </a:solidFill>
                </a:rPr>
                <a:t>Corrction~0</a:t>
              </a: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>
              <a:off x="7911478" y="4427566"/>
              <a:ext cx="656948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7701183" y="4441786"/>
              <a:ext cx="111120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>
                  <a:solidFill>
                    <a:srgbClr val="FF0000"/>
                  </a:solidFill>
                </a:rPr>
                <a:t>yPeriod</a:t>
              </a:r>
              <a:endParaRPr lang="en-US" dirty="0">
                <a:solidFill>
                  <a:srgbClr val="FF0000"/>
                </a:solidFill>
              </a:endParaRPr>
            </a:p>
            <a:p>
              <a:pPr algn="ctr"/>
              <a:r>
                <a:rPr lang="en-US" sz="1400" dirty="0">
                  <a:solidFill>
                    <a:srgbClr val="FF0000"/>
                  </a:solidFill>
                </a:rPr>
                <a:t>Correction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92D85E22-86AD-4795-9EDB-DCE97B166D7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0000"/>
          </a:blip>
          <a:stretch>
            <a:fillRect/>
          </a:stretch>
        </p:blipFill>
        <p:spPr>
          <a:xfrm>
            <a:off x="10221686" y="-8494"/>
            <a:ext cx="1970314" cy="72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87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00B400-875E-4F8A-9564-175F92C28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594"/>
            <a:ext cx="12554174" cy="822036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Refurbishment of Large Low-mass Forward Tracker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CC45C7-BD22-48E2-AEE2-2800E5264FD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0" y="904875"/>
            <a:ext cx="5854700" cy="5886450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Large Triple-GEM </a:t>
            </a:r>
            <a:r>
              <a:rPr lang="en-US" sz="2400" b="1" dirty="0">
                <a:cs typeface="Times New Roman" panose="02020603050405020304" pitchFamily="18" charset="0"/>
              </a:rPr>
              <a:t>without any PCBs </a:t>
            </a:r>
            <a:r>
              <a:rPr lang="en-US" sz="2400" dirty="0">
                <a:cs typeface="Times New Roman" panose="02020603050405020304" pitchFamily="18" charset="0"/>
              </a:rPr>
              <a:t>and with Drift and Readout implemented on foils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Purely mechanical construction (CMS inspired) </a:t>
            </a:r>
          </a:p>
          <a:p>
            <a:r>
              <a:rPr lang="en-US" sz="2400" b="1" dirty="0">
                <a:cs typeface="Times New Roman" panose="02020603050405020304" pitchFamily="18" charset="0"/>
              </a:rPr>
              <a:t>Carbon fiber frames </a:t>
            </a:r>
            <a:r>
              <a:rPr lang="en-US" sz="2400" dirty="0">
                <a:cs typeface="Times New Roman" panose="02020603050405020304" pitchFamily="18" charset="0"/>
              </a:rPr>
              <a:t>as main structural element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First build: </a:t>
            </a:r>
            <a:r>
              <a:rPr lang="en-US" sz="2400" b="1" dirty="0">
                <a:cs typeface="Times New Roman" panose="02020603050405020304" pitchFamily="18" charset="0"/>
              </a:rPr>
              <a:t>Observed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b="1" dirty="0">
                <a:cs typeface="Times New Roman" panose="02020603050405020304" pitchFamily="18" charset="0"/>
              </a:rPr>
              <a:t>shorts between G1 and G2 foils</a:t>
            </a:r>
            <a:r>
              <a:rPr lang="en-US" sz="2400" dirty="0">
                <a:cs typeface="Times New Roman" panose="02020603050405020304" pitchFamily="18" charset="0"/>
              </a:rPr>
              <a:t> in original 3/1/2/1 mm GEM stack design due to insufficient foil tensioning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Fixing shorts:</a:t>
            </a:r>
          </a:p>
          <a:p>
            <a:pPr lvl="1"/>
            <a:r>
              <a:rPr lang="en-US" sz="2200" dirty="0">
                <a:cs typeface="Times New Roman" panose="02020603050405020304" pitchFamily="18" charset="0"/>
              </a:rPr>
              <a:t>Replaced two layers of 1 mm thick inner        ABS frames with </a:t>
            </a:r>
            <a:r>
              <a:rPr lang="en-US" sz="2200" b="1" dirty="0">
                <a:cs typeface="Times New Roman" panose="02020603050405020304" pitchFamily="18" charset="0"/>
              </a:rPr>
              <a:t>2 mm thick PEEK frames</a:t>
            </a:r>
          </a:p>
          <a:p>
            <a:pPr lvl="1"/>
            <a:r>
              <a:rPr lang="en-US" sz="2200" dirty="0">
                <a:cs typeface="Times New Roman" panose="02020603050405020304" pitchFamily="18" charset="0"/>
              </a:rPr>
              <a:t>Replaced original ABS pull-outs with              </a:t>
            </a:r>
            <a:r>
              <a:rPr lang="en-US" sz="2200" b="1" dirty="0">
                <a:cs typeface="Times New Roman" panose="02020603050405020304" pitchFamily="18" charset="0"/>
              </a:rPr>
              <a:t>PEEK pull-outs </a:t>
            </a:r>
            <a:r>
              <a:rPr lang="en-US" sz="2200" dirty="0">
                <a:cs typeface="Times New Roman" panose="02020603050405020304" pitchFamily="18" charset="0"/>
              </a:rPr>
              <a:t>to allow more stretching</a:t>
            </a:r>
          </a:p>
          <a:p>
            <a:pPr lvl="1"/>
            <a:r>
              <a:rPr lang="en-US" sz="2200" dirty="0">
                <a:cs typeface="Times New Roman" panose="02020603050405020304" pitchFamily="18" charset="0"/>
              </a:rPr>
              <a:t>Rebuilt the stack from scratch &amp; stretched    each foil with tape during re-assembly</a:t>
            </a:r>
          </a:p>
          <a:p>
            <a:r>
              <a:rPr lang="en-US" sz="2400" b="1" dirty="0">
                <a:cs typeface="Times New Roman" panose="02020603050405020304" pitchFamily="18" charset="0"/>
              </a:rPr>
              <a:t>Capacitances</a:t>
            </a:r>
            <a:r>
              <a:rPr lang="en-US" sz="2400" dirty="0">
                <a:cs typeface="Times New Roman" panose="02020603050405020304" pitchFamily="18" charset="0"/>
              </a:rPr>
              <a:t> of GEM foils and across gaps measured after assembly to check for shorts</a:t>
            </a:r>
          </a:p>
          <a:p>
            <a:pPr lvl="1"/>
            <a:r>
              <a:rPr lang="en-US" sz="2200" dirty="0">
                <a:cs typeface="Times New Roman" panose="02020603050405020304" pitchFamily="18" charset="0"/>
              </a:rPr>
              <a:t>Observe expected capacitance values</a:t>
            </a:r>
          </a:p>
          <a:p>
            <a:pPr lvl="1"/>
            <a:r>
              <a:rPr lang="en-US" sz="2200" b="1" dirty="0">
                <a:cs typeface="Times New Roman" panose="02020603050405020304" pitchFamily="18" charset="0"/>
              </a:rPr>
              <a:t>No more shorts </a:t>
            </a:r>
            <a:r>
              <a:rPr lang="en-US" sz="2200" dirty="0">
                <a:cs typeface="Times New Roman" panose="02020603050405020304" pitchFamily="18" charset="0"/>
              </a:rPr>
              <a:t>observed in rebuilt GEM stack, but still need to close detector and take it off of optical table</a:t>
            </a:r>
            <a:endParaRPr lang="en-US" sz="2600" dirty="0"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29863" y="6166207"/>
            <a:ext cx="3025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Florida Institute of Technology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A387BC-8F08-4B61-8B91-E53B4530F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440" y="4831389"/>
            <a:ext cx="2497683" cy="18790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F6A9D59-5859-48A0-A5C1-C124F35260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06199" y="2532844"/>
            <a:ext cx="1870686" cy="2496197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5993442" y="898749"/>
            <a:ext cx="2496198" cy="1866458"/>
            <a:chOff x="5885758" y="928174"/>
            <a:chExt cx="2453582" cy="186645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ECAE278-B2E6-4E79-9E6B-BEAABD8274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5758" y="955882"/>
              <a:ext cx="2453582" cy="183875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F65DCCD-4C89-404C-971C-A239F3062B34}"/>
                </a:ext>
              </a:extLst>
            </p:cNvPr>
            <p:cNvSpPr txBox="1"/>
            <p:nvPr/>
          </p:nvSpPr>
          <p:spPr>
            <a:xfrm>
              <a:off x="6001196" y="928174"/>
              <a:ext cx="22401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Close-up of new GEM stack with </a:t>
              </a:r>
            </a:p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PEEK pull-outs and inner frames 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766324" y="2161180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PEEK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984102" y="1679624"/>
            <a:ext cx="4683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PEEK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01154" y="1905914"/>
            <a:ext cx="4683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PEEK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112" y="926457"/>
            <a:ext cx="3170127" cy="515107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9329300" y="4145839"/>
            <a:ext cx="2035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GEM 3 </a:t>
            </a:r>
          </a:p>
          <a:p>
            <a:pPr algn="ctr"/>
            <a:r>
              <a:rPr lang="en-US" dirty="0"/>
              <a:t>during stack rebuild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255245" y="3693486"/>
            <a:ext cx="8049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56C27"/>
                </a:solidFill>
              </a:rPr>
              <a:t>Tape for </a:t>
            </a:r>
          </a:p>
          <a:p>
            <a:pPr algn="ctr"/>
            <a:r>
              <a:rPr lang="en-US" sz="1200" dirty="0">
                <a:solidFill>
                  <a:srgbClr val="156C27"/>
                </a:solidFill>
              </a:rPr>
              <a:t>GEM </a:t>
            </a:r>
          </a:p>
          <a:p>
            <a:pPr algn="ctr"/>
            <a:r>
              <a:rPr lang="en-US" sz="1200" dirty="0">
                <a:solidFill>
                  <a:srgbClr val="156C27"/>
                </a:solidFill>
              </a:rPr>
              <a:t>stretching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164319" y="2101373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PEEK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49000" y="1554777"/>
            <a:ext cx="39946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ABS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A6F120C-C0D3-4F88-A5D3-66BF6AA73EA5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alphaModFix amt="30000"/>
          </a:blip>
          <a:stretch>
            <a:fillRect/>
          </a:stretch>
        </p:blipFill>
        <p:spPr>
          <a:xfrm>
            <a:off x="11249975" y="14781"/>
            <a:ext cx="942025" cy="94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26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0" t="10387" r="32147" b="7501"/>
          <a:stretch/>
        </p:blipFill>
        <p:spPr>
          <a:xfrm>
            <a:off x="6225309" y="958557"/>
            <a:ext cx="5750068" cy="57130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5603"/>
            <a:ext cx="11026588" cy="822036"/>
          </a:xfrm>
        </p:spPr>
        <p:txBody>
          <a:bodyPr>
            <a:normAutofit fontScale="90000"/>
          </a:bodyPr>
          <a:lstStyle/>
          <a:p>
            <a:r>
              <a:rPr lang="en-US" dirty="0"/>
              <a:t>Design Studies - Cylindrical </a:t>
            </a:r>
            <a:r>
              <a:rPr lang="el-GR" cap="none" dirty="0">
                <a:cs typeface="Calibri" panose="020F0502020204030204" pitchFamily="34" charset="0"/>
              </a:rPr>
              <a:t>μ</a:t>
            </a:r>
            <a:r>
              <a:rPr lang="en-US" dirty="0">
                <a:cs typeface="Calibri" panose="020F0502020204030204" pitchFamily="34" charset="0"/>
              </a:rPr>
              <a:t>RWELL for EIC Barrel Tracker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0512" y="982278"/>
            <a:ext cx="598493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First conceptual study: “</a:t>
            </a:r>
            <a:r>
              <a:rPr lang="en-US" sz="2400" dirty="0">
                <a:cs typeface="Calibri" panose="020F0502020204030204" pitchFamily="34" charset="0"/>
              </a:rPr>
              <a:t>Terrace” model</a:t>
            </a:r>
          </a:p>
          <a:p>
            <a:endParaRPr lang="en-US" sz="2000" dirty="0"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cs typeface="Calibri" panose="020F0502020204030204" pitchFamily="34" charset="0"/>
              </a:rPr>
              <a:t>Foil-based design </a:t>
            </a:r>
            <a:r>
              <a:rPr lang="en-US" sz="2000" dirty="0">
                <a:cs typeface="Calibri" panose="020F0502020204030204" pitchFamily="34" charset="0"/>
              </a:rPr>
              <a:t>with drift foil, composite </a:t>
            </a:r>
            <a:r>
              <a:rPr lang="en-US" sz="2000" dirty="0">
                <a:sym typeface="Symbol" panose="05050102010706020507" pitchFamily="18" charset="2"/>
              </a:rPr>
              <a:t>RWELL/DLC/readout foil, and drift spacer forming the active gas volume</a:t>
            </a:r>
            <a:endParaRPr lang="en-US" sz="2000" dirty="0"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cs typeface="Calibri" panose="020F0502020204030204" pitchFamily="34" charset="0"/>
              </a:rPr>
              <a:t>Each layer 6 cm longer in z than its outer neighbor to accommodate </a:t>
            </a:r>
            <a:r>
              <a:rPr lang="en-US" sz="2000" b="1" dirty="0">
                <a:cs typeface="Calibri" panose="020F0502020204030204" pitchFamily="34" charset="0"/>
              </a:rPr>
              <a:t>easy access to frontend chips</a:t>
            </a:r>
            <a:r>
              <a:rPr lang="en-US" sz="2000" dirty="0">
                <a:cs typeface="Calibri" panose="020F0502020204030204" pitchFamily="34" charset="0"/>
              </a:rPr>
              <a:t> </a:t>
            </a:r>
            <a:r>
              <a:rPr lang="en-US" sz="2000" b="1" dirty="0">
                <a:cs typeface="Calibri" panose="020F0502020204030204" pitchFamily="34" charset="0"/>
              </a:rPr>
              <a:t>(terraces)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Maximum width of active area here is 55 cm as dictated by max. available foil width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Foils in each layer to be stretched against a terraced endcap structure on one end and a planar endcap on the other end using stretching screws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Mirror-imaged structure for other half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28329" y="982278"/>
            <a:ext cx="1577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Frontend chips</a:t>
            </a:r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flipH="1">
            <a:off x="9004041" y="1166944"/>
            <a:ext cx="1224288" cy="356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363854" y="6031346"/>
            <a:ext cx="15131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Active areas</a:t>
            </a:r>
          </a:p>
          <a:p>
            <a:r>
              <a:rPr lang="en-US" dirty="0"/>
              <a:t>with </a:t>
            </a:r>
            <a:r>
              <a:rPr lang="en-US" dirty="0">
                <a:sym typeface="Symbol" panose="05050102010706020507" pitchFamily="18" charset="2"/>
              </a:rPr>
              <a:t>RWELLs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6978542" y="3613767"/>
            <a:ext cx="1668153" cy="24175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6978542" y="6020576"/>
            <a:ext cx="3249787" cy="10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225309" y="989410"/>
            <a:ext cx="170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CF support rings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7075055" y="1358742"/>
            <a:ext cx="191507" cy="20884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7079068" y="1365874"/>
            <a:ext cx="1296447" cy="12216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0583805" y="6160810"/>
            <a:ext cx="15114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Readout foils </a:t>
            </a:r>
          </a:p>
          <a:p>
            <a:r>
              <a:rPr lang="en-US" dirty="0"/>
              <a:t>with u-v strips</a:t>
            </a:r>
          </a:p>
        </p:txBody>
      </p:sp>
      <p:cxnSp>
        <p:nvCxnSpPr>
          <p:cNvPr id="31" name="Straight Arrow Connector 30"/>
          <p:cNvCxnSpPr>
            <a:stCxn id="29" idx="0"/>
          </p:cNvCxnSpPr>
          <p:nvPr/>
        </p:nvCxnSpPr>
        <p:spPr>
          <a:xfrm flipH="1" flipV="1">
            <a:off x="9917445" y="5021870"/>
            <a:ext cx="1422080" cy="11389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9" idx="0"/>
          </p:cNvCxnSpPr>
          <p:nvPr/>
        </p:nvCxnSpPr>
        <p:spPr>
          <a:xfrm flipV="1">
            <a:off x="11339525" y="4822557"/>
            <a:ext cx="101677" cy="13382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1118917" y="1334754"/>
            <a:ext cx="8002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Drift</a:t>
            </a:r>
          </a:p>
          <a:p>
            <a:r>
              <a:rPr lang="en-US" dirty="0"/>
              <a:t>spacer</a:t>
            </a:r>
          </a:p>
          <a:p>
            <a:r>
              <a:rPr lang="en-US" dirty="0"/>
              <a:t>(2 cm)</a:t>
            </a:r>
          </a:p>
        </p:txBody>
      </p:sp>
      <p:cxnSp>
        <p:nvCxnSpPr>
          <p:cNvPr id="36" name="Straight Arrow Connector 35"/>
          <p:cNvCxnSpPr>
            <a:stCxn id="34" idx="1"/>
          </p:cNvCxnSpPr>
          <p:nvPr/>
        </p:nvCxnSpPr>
        <p:spPr>
          <a:xfrm flipH="1">
            <a:off x="10361904" y="1796419"/>
            <a:ext cx="757013" cy="4616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93653" y="2563586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Drift</a:t>
            </a:r>
          </a:p>
          <a:p>
            <a:pPr algn="ctr"/>
            <a:r>
              <a:rPr lang="en-US" dirty="0"/>
              <a:t>foil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926216" y="6499582"/>
            <a:ext cx="26891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Florida Institute of Technology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CD77762-AAFE-48C8-A776-44D19752EF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alphaModFix amt="30000"/>
          </a:blip>
          <a:stretch>
            <a:fillRect/>
          </a:stretch>
        </p:blipFill>
        <p:spPr>
          <a:xfrm>
            <a:off x="11249975" y="14781"/>
            <a:ext cx="942025" cy="94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73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900FE-F3FD-4C21-A2E6-5CA0D6A2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715078" cy="822036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en-US" dirty="0"/>
              <a:t>Impact of Adding Outer GEMs behind RICH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DBD30-644B-4947-94ED-097CB4AA71A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781050"/>
            <a:ext cx="7064375" cy="617696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400" dirty="0"/>
              <a:t>EIC </a:t>
            </a:r>
            <a:r>
              <a:rPr lang="en-US" sz="1400" dirty="0" err="1"/>
              <a:t>BeAST</a:t>
            </a:r>
            <a:r>
              <a:rPr lang="en-US" sz="1400" dirty="0"/>
              <a:t> Detector simulated using the </a:t>
            </a:r>
            <a:r>
              <a:rPr lang="en-US" sz="1400" dirty="0" err="1"/>
              <a:t>EicRoot</a:t>
            </a:r>
            <a:r>
              <a:rPr lang="en-US" sz="1400" dirty="0"/>
              <a:t> framework (B = 1.5 T)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dirty="0"/>
              <a:t>Detector geometry includes Vertex tracker, Silicon trackers, GEMs, TPC, and RICH volume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/>
              <a:t>Impact of adding large area GEMs (“Outer GEMs”) to the forward region of the detector: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Improvement to momentum resolution for particle tracks that hit the Outer GEMs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Large improvement at small angles (&lt; 11 degrees).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Particularly large improvement in momentum resolution for high-momentum particles</a:t>
            </a:r>
            <a:r>
              <a:rPr lang="en-US" sz="2000" dirty="0"/>
              <a:t> </a:t>
            </a:r>
            <a:endParaRPr lang="en-US" sz="14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307009" y="1403089"/>
            <a:ext cx="5916210" cy="3845175"/>
            <a:chOff x="1646346" y="1689863"/>
            <a:chExt cx="4824341" cy="339312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9CCC019-156E-486A-9363-AA512121D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40432" y="1690647"/>
              <a:ext cx="4730255" cy="3392341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2169459" y="2250142"/>
              <a:ext cx="92551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CCA00"/>
                  </a:solidFill>
                </a:rPr>
                <a:t>Inner</a:t>
              </a:r>
            </a:p>
            <a:p>
              <a:r>
                <a:rPr lang="en-US" dirty="0">
                  <a:solidFill>
                    <a:srgbClr val="FCCA00"/>
                  </a:solidFill>
                </a:rPr>
                <a:t>forward</a:t>
              </a:r>
            </a:p>
            <a:p>
              <a:r>
                <a:rPr lang="en-US" dirty="0">
                  <a:solidFill>
                    <a:srgbClr val="FCCA00"/>
                  </a:solidFill>
                </a:rPr>
                <a:t>GEMs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801688" y="1689863"/>
              <a:ext cx="92551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CCA00"/>
                  </a:solidFill>
                </a:rPr>
                <a:t>Outer</a:t>
              </a:r>
            </a:p>
            <a:p>
              <a:r>
                <a:rPr lang="en-US" dirty="0">
                  <a:solidFill>
                    <a:srgbClr val="FCCA00"/>
                  </a:solidFill>
                </a:rPr>
                <a:t>forward</a:t>
              </a:r>
            </a:p>
            <a:p>
              <a:r>
                <a:rPr lang="en-US" dirty="0">
                  <a:solidFill>
                    <a:srgbClr val="FCCA00"/>
                  </a:solidFill>
                </a:rPr>
                <a:t>GEMs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629333" y="3623321"/>
              <a:ext cx="635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RICH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 rot="19919654">
              <a:off x="1646346" y="4177977"/>
              <a:ext cx="10070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Vertex detector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40880" y="3582638"/>
              <a:ext cx="538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TPC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04073" y="4118104"/>
              <a:ext cx="72006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Si tracker</a:t>
              </a:r>
            </a:p>
          </p:txBody>
        </p:sp>
      </p:grp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8B6FB96E-4362-4170-9931-A79EDC17A3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1118619"/>
              </p:ext>
            </p:extLst>
          </p:nvPr>
        </p:nvGraphicFramePr>
        <p:xfrm>
          <a:off x="6996660" y="725963"/>
          <a:ext cx="4888331" cy="301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BD91E69-9EEE-457B-A813-047F35AEF96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996660" y="3738664"/>
          <a:ext cx="4888331" cy="301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 rot="5400000">
            <a:off x="10494708" y="3701225"/>
            <a:ext cx="3025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Florida Institute of Technology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6E9F5DA-42AB-4F15-9C35-6AEB5B1B622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alphaModFix amt="30000"/>
          </a:blip>
          <a:stretch>
            <a:fillRect/>
          </a:stretch>
        </p:blipFill>
        <p:spPr>
          <a:xfrm>
            <a:off x="11249975" y="14781"/>
            <a:ext cx="942025" cy="94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89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784" y="1557283"/>
            <a:ext cx="2286810" cy="20918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782" t="10058" r="10610" b="16603"/>
          <a:stretch/>
        </p:blipFill>
        <p:spPr>
          <a:xfrm>
            <a:off x="765514" y="4671379"/>
            <a:ext cx="3111022" cy="18756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6131" y="3245438"/>
            <a:ext cx="2965479" cy="32849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93145" y="1195922"/>
            <a:ext cx="6554097" cy="1015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After completing the laboratory studies, </a:t>
            </a:r>
          </a:p>
          <a:p>
            <a:r>
              <a:rPr lang="en-US" sz="2000" dirty="0"/>
              <a:t>the prototype equipped with a fused silica radiator  </a:t>
            </a:r>
          </a:p>
          <a:p>
            <a:r>
              <a:rPr lang="en-US" sz="2000" dirty="0"/>
              <a:t>was studied at a </a:t>
            </a:r>
            <a:r>
              <a:rPr lang="en-US" sz="2000" dirty="0">
                <a:solidFill>
                  <a:srgbClr val="C00000"/>
                </a:solidFill>
              </a:rPr>
              <a:t>test-beam</a:t>
            </a:r>
            <a:r>
              <a:rPr lang="en-US" sz="2000" dirty="0"/>
              <a:t> @ CERN </a:t>
            </a:r>
            <a:r>
              <a:rPr lang="en-US" sz="2000" i="1" dirty="0"/>
              <a:t>(Oct-Nov 2018)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822462" y="2582221"/>
            <a:ext cx="1892890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/>
              <a:t>test-beam setup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753183" y="1197479"/>
            <a:ext cx="2170901" cy="338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Detector prototype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593146" y="2688058"/>
            <a:ext cx="1869166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Fused silica radiator,</a:t>
            </a:r>
          </a:p>
          <a:p>
            <a:r>
              <a:rPr lang="en-US" sz="1600" dirty="0"/>
              <a:t>the principle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08F44C7-D561-4C68-885B-471AC1762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980138" cy="112761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Photosensitive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TGEM+Resistive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MICROMEGAS prototype with miniaturized pads</a:t>
            </a:r>
            <a:endParaRPr lang="en-US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57CD2C71-2663-4277-A0B6-8933CBB16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EIC Detector R&amp;D AC Meeting @ BNL, 1/24/2019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2736AB15-3925-4CB1-BF91-C2C012CB0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9879-F642-4539-B771-5858C2549C41}" type="slidenum">
              <a:rPr lang="en-US" smtClean="0"/>
              <a:t>9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4757" y="1265431"/>
            <a:ext cx="2431187" cy="2065127"/>
            <a:chOff x="44757" y="1265431"/>
            <a:chExt cx="2431187" cy="206512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E62FEEB-A049-43B8-9E25-7415AFE42DC4}"/>
                </a:ext>
              </a:extLst>
            </p:cNvPr>
            <p:cNvPicPr/>
            <p:nvPr/>
          </p:nvPicPr>
          <p:blipFill rotWithShape="1">
            <a:blip r:embed="rId5"/>
            <a:srcRect l="13857"/>
            <a:stretch/>
          </p:blipFill>
          <p:spPr>
            <a:xfrm>
              <a:off x="926844" y="1509358"/>
              <a:ext cx="1549100" cy="165771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44757" y="1571764"/>
              <a:ext cx="9453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Drift wires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67383" y="1806609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CsI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0825" y="2112942"/>
              <a:ext cx="769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TGEM-1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01821" y="1265431"/>
              <a:ext cx="7979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Window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80825" y="2474499"/>
              <a:ext cx="7693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TGEM-2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20472" y="2672669"/>
              <a:ext cx="4924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MM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9811" y="3022781"/>
              <a:ext cx="12459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/>
                <a:t>Minature</a:t>
              </a:r>
              <a:r>
                <a:rPr lang="en-US" sz="1400" dirty="0"/>
                <a:t> Pads</a:t>
              </a: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1012914" y="4145401"/>
            <a:ext cx="2286809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Fused silica radiator,</a:t>
            </a:r>
          </a:p>
          <a:p>
            <a:r>
              <a:rPr lang="en-US" sz="1600" dirty="0"/>
              <a:t>the design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0" y="2944510"/>
            <a:ext cx="3231015" cy="357133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47A92ED-8D2A-4777-AF4B-B9CABF41CDC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30000"/>
          </a:blip>
          <a:srcRect l="11126" t="10840" r="17051" b="14913"/>
          <a:stretch/>
        </p:blipFill>
        <p:spPr>
          <a:xfrm>
            <a:off x="10902503" y="-3184"/>
            <a:ext cx="1289497" cy="7998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79D78C-9362-48B5-8A05-7EA928FFB26A}"/>
              </a:ext>
            </a:extLst>
          </p:cNvPr>
          <p:cNvSpPr txBox="1"/>
          <p:nvPr/>
        </p:nvSpPr>
        <p:spPr>
          <a:xfrm rot="2419796">
            <a:off x="2872883" y="2655660"/>
            <a:ext cx="6822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highlight>
                  <a:srgbClr val="FFFF00"/>
                </a:highlight>
              </a:rPr>
              <a:t>Must touch base with Silvia</a:t>
            </a:r>
          </a:p>
        </p:txBody>
      </p:sp>
    </p:spTree>
    <p:extLst>
      <p:ext uri="{BB962C8B-B14F-4D97-AF65-F5344CB8AC3E}">
        <p14:creationId xmlns:p14="http://schemas.microsoft.com/office/powerpoint/2010/main" val="3809002833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123</TotalTime>
  <Words>1820</Words>
  <Application>Microsoft Office PowerPoint</Application>
  <PresentationFormat>Widescreen</PresentationFormat>
  <Paragraphs>326</Paragraphs>
  <Slides>20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Cambria Math</vt:lpstr>
      <vt:lpstr>Century Gothic</vt:lpstr>
      <vt:lpstr>Symbol</vt:lpstr>
      <vt:lpstr>Times New Roman</vt:lpstr>
      <vt:lpstr>Wingdings</vt:lpstr>
      <vt:lpstr>Vapor Trail</vt:lpstr>
      <vt:lpstr>New Developments in MPGDs for a Future Electron Ion Collider</vt:lpstr>
      <vt:lpstr>eRd6 </vt:lpstr>
      <vt:lpstr>Zigzag readout</vt:lpstr>
      <vt:lpstr>Performance Trends</vt:lpstr>
      <vt:lpstr>Trends continued…</vt:lpstr>
      <vt:lpstr>Refurbishment of Large Low-mass Forward Tracker </vt:lpstr>
      <vt:lpstr>Design Studies - Cylindrical μRWELL for EIC Barrel Tracker</vt:lpstr>
      <vt:lpstr>Impact of Adding Outer GEMs behind RICH</vt:lpstr>
      <vt:lpstr>Photosensitive TGEM+Resistive MICROMEGAS prototype with miniaturized pads</vt:lpstr>
      <vt:lpstr>First hints from the test beam</vt:lpstr>
      <vt:lpstr>First hints from the test beam</vt:lpstr>
      <vt:lpstr>Novel MPGD avalanche schemes for a tpc </vt:lpstr>
      <vt:lpstr>Cylindrical mRWELL for EIC Barrel Tracker</vt:lpstr>
      <vt:lpstr>Large GEM Prototype with U-V Strips R/O</vt:lpstr>
      <vt:lpstr>Large GEM Prototype in Test beam @ FNAL</vt:lpstr>
      <vt:lpstr>Study of mRWELL Prototype with 2D Cartesian X-Y r/o</vt:lpstr>
      <vt:lpstr>Thank you!!</vt:lpstr>
      <vt:lpstr>Back-up</vt:lpstr>
      <vt:lpstr>Design Studies - Cylindrical μRWELL for EIC Barrel Tracker</vt:lpstr>
      <vt:lpstr>U-V Readout with Zebra Connection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Bob Azmoun</dc:creator>
  <cp:lastModifiedBy>Bob Azmoun</cp:lastModifiedBy>
  <cp:revision>3</cp:revision>
  <dcterms:created xsi:type="dcterms:W3CDTF">2019-04-29T03:13:39Z</dcterms:created>
  <dcterms:modified xsi:type="dcterms:W3CDTF">2019-04-29T05:29:00Z</dcterms:modified>
</cp:coreProperties>
</file>